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0" r:id="rId1"/>
    <p:sldMasterId id="2147483692" r:id="rId2"/>
    <p:sldMasterId id="2147483694" r:id="rId3"/>
    <p:sldMasterId id="2147483696" r:id="rId4"/>
  </p:sldMasterIdLst>
  <p:notesMasterIdLst>
    <p:notesMasterId r:id="rId20"/>
  </p:notesMasterIdLst>
  <p:handoutMasterIdLst>
    <p:handoutMasterId r:id="rId21"/>
  </p:handoutMasterIdLst>
  <p:sldIdLst>
    <p:sldId id="587" r:id="rId5"/>
    <p:sldId id="722" r:id="rId6"/>
    <p:sldId id="875" r:id="rId7"/>
    <p:sldId id="759" r:id="rId8"/>
    <p:sldId id="877" r:id="rId9"/>
    <p:sldId id="878" r:id="rId10"/>
    <p:sldId id="879" r:id="rId11"/>
    <p:sldId id="880" r:id="rId12"/>
    <p:sldId id="881" r:id="rId13"/>
    <p:sldId id="882" r:id="rId14"/>
    <p:sldId id="884" r:id="rId15"/>
    <p:sldId id="885" r:id="rId16"/>
    <p:sldId id="886" r:id="rId17"/>
    <p:sldId id="887" r:id="rId18"/>
    <p:sldId id="770" r:id="rId19"/>
  </p:sldIdLst>
  <p:sldSz cx="9144000" cy="6858000" type="screen4x3"/>
  <p:notesSz cx="92202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89">
          <p15:clr>
            <a:srgbClr val="A4A3A4"/>
          </p15:clr>
        </p15:guide>
        <p15:guide id="2" pos="4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BCB2"/>
    <a:srgbClr val="DEECF7"/>
    <a:srgbClr val="DDDAFF"/>
    <a:srgbClr val="BBC4FF"/>
    <a:srgbClr val="A1A2FF"/>
    <a:srgbClr val="C7CBFF"/>
    <a:srgbClr val="A2B4FF"/>
    <a:srgbClr val="9797FF"/>
    <a:srgbClr val="E2EAD5"/>
    <a:srgbClr val="CFDC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80" autoAdjust="0"/>
    <p:restoredTop sz="73338" autoAdjust="0"/>
  </p:normalViewPr>
  <p:slideViewPr>
    <p:cSldViewPr snapToGrid="0">
      <p:cViewPr varScale="1">
        <p:scale>
          <a:sx n="82" d="100"/>
          <a:sy n="82" d="100"/>
        </p:scale>
        <p:origin x="2168" y="168"/>
      </p:cViewPr>
      <p:guideLst>
        <p:guide orient="horz" pos="789"/>
        <p:guide pos="4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3360"/>
    </p:cViewPr>
  </p:sorterViewPr>
  <p:notesViewPr>
    <p:cSldViewPr snapToGrid="0">
      <p:cViewPr varScale="1">
        <p:scale>
          <a:sx n="43" d="100"/>
          <a:sy n="43" d="100"/>
        </p:scale>
        <p:origin x="-1949" y="-67"/>
      </p:cViewPr>
      <p:guideLst>
        <p:guide orient="horz" pos="2160"/>
        <p:guide pos="290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996484" cy="343135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1590" y="0"/>
            <a:ext cx="3996482" cy="343135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40410FC-40B7-44A2-9C00-F19A78BDB3C2}" type="datetimeFigureOut">
              <a:rPr lang="en-US" smtClean="0"/>
              <a:pPr/>
              <a:t>4/8/19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513694"/>
            <a:ext cx="3996484" cy="343135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1590" y="6513694"/>
            <a:ext cx="3996482" cy="343135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54027516-C372-41A6-97E1-3A944ACF6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169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996484" cy="343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3" tIns="45571" rIns="91143" bIns="45571" numCol="1" anchor="t" anchorCtr="0" compatLnSpc="1">
            <a:prstTxWarp prst="textNoShape">
              <a:avLst/>
            </a:prstTxWarp>
          </a:bodyPr>
          <a:lstStyle>
            <a:lvl1pPr defTabSz="910898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21590" y="0"/>
            <a:ext cx="3996482" cy="343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3" tIns="45571" rIns="91143" bIns="45571" numCol="1" anchor="t" anchorCtr="0" compatLnSpc="1">
            <a:prstTxWarp prst="textNoShape">
              <a:avLst/>
            </a:prstTxWarp>
          </a:bodyPr>
          <a:lstStyle>
            <a:lvl1pPr algn="r" defTabSz="910898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14350"/>
            <a:ext cx="3430588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082" y="3258021"/>
            <a:ext cx="7376160" cy="3085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3" tIns="45571" rIns="91143" bIns="455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6513694"/>
            <a:ext cx="3996484" cy="343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3" tIns="45571" rIns="91143" bIns="45571" numCol="1" anchor="b" anchorCtr="0" compatLnSpc="1">
            <a:prstTxWarp prst="textNoShape">
              <a:avLst/>
            </a:prstTxWarp>
          </a:bodyPr>
          <a:lstStyle>
            <a:lvl1pPr defTabSz="910898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21590" y="6513694"/>
            <a:ext cx="3996482" cy="343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3" tIns="45571" rIns="91143" bIns="45571" numCol="1" anchor="b" anchorCtr="0" compatLnSpc="1">
            <a:prstTxWarp prst="textNoShape">
              <a:avLst/>
            </a:prstTxWarp>
          </a:bodyPr>
          <a:lstStyle>
            <a:lvl1pPr algn="r" defTabSz="910898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99D95-E1CC-455A-8DB7-EE62D8800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109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15938"/>
            <a:ext cx="3429000" cy="257175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9361" y="3258020"/>
            <a:ext cx="6761480" cy="3084694"/>
          </a:xfrm>
          <a:noFill/>
          <a:ln/>
        </p:spPr>
        <p:txBody>
          <a:bodyPr/>
          <a:lstStyle/>
          <a:p>
            <a:endParaRPr lang="en-US" altLang="zh-CN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216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362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1692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818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1225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02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386458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935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DB0EF0-6DB4-ED40-938A-B67A632256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84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542262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476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595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5111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723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3048000"/>
            <a:ext cx="9144000" cy="228600"/>
          </a:xfrm>
          <a:prstGeom prst="rect">
            <a:avLst/>
          </a:prstGeom>
          <a:gradFill rotWithShape="1">
            <a:gsLst>
              <a:gs pos="0">
                <a:srgbClr val="FF8A65"/>
              </a:gs>
              <a:gs pos="100000">
                <a:srgbClr val="C02E00"/>
              </a:gs>
            </a:gsLst>
            <a:lin ang="5400000" scaled="1"/>
          </a:gradFill>
          <a:ln w="9525">
            <a:solidFill>
              <a:srgbClr val="D032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3048000"/>
            <a:ext cx="3200400" cy="228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475E00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517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517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16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04925" y="1233488"/>
            <a:ext cx="7731125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246063" y="846138"/>
            <a:ext cx="8689975" cy="19050"/>
          </a:xfrm>
          <a:prstGeom prst="line">
            <a:avLst/>
          </a:prstGeom>
          <a:noFill/>
          <a:ln w="38100">
            <a:solidFill>
              <a:srgbClr val="D032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bg2"/>
        </a:buClr>
        <a:buSzPct val="9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6699"/>
        </a:buClr>
        <a:buSzPct val="75000"/>
        <a:buFont typeface="Webdings" pitchFamily="18" charset="2"/>
        <a:buChar char="4"/>
        <a:defRPr kumimoji="1"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SzPct val="7500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16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588" y="1190625"/>
            <a:ext cx="7731125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246063" y="846138"/>
            <a:ext cx="8689975" cy="19050"/>
          </a:xfrm>
          <a:prstGeom prst="line">
            <a:avLst/>
          </a:prstGeom>
          <a:noFill/>
          <a:ln w="38100">
            <a:solidFill>
              <a:srgbClr val="D032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bg2"/>
        </a:buClr>
        <a:buSzPct val="9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6699"/>
        </a:buClr>
        <a:buSzPct val="75000"/>
        <a:buFont typeface="Webdings" pitchFamily="18" charset="2"/>
        <a:buChar char="4"/>
        <a:defRPr kumimoji="1"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SzPct val="7500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16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04925" y="1233488"/>
            <a:ext cx="7731125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246063" y="846138"/>
            <a:ext cx="8689975" cy="19050"/>
          </a:xfrm>
          <a:prstGeom prst="line">
            <a:avLst/>
          </a:prstGeom>
          <a:noFill/>
          <a:ln w="38100">
            <a:solidFill>
              <a:srgbClr val="D032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bg2"/>
        </a:buClr>
        <a:buSzPct val="90000"/>
        <a:buFont typeface="Helvetica" pitchFamily="34" charset="0"/>
        <a:buChar char="■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rgbClr val="D03200"/>
        </a:buClr>
        <a:buSzPct val="8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6699"/>
        </a:buClr>
        <a:buSzPct val="75000"/>
        <a:buFont typeface="Webdings" pitchFamily="18" charset="2"/>
        <a:buChar char="4"/>
        <a:defRPr kumimoji="1"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SzPct val="7500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16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413" y="1190625"/>
            <a:ext cx="7731125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246063" y="862850"/>
            <a:ext cx="8689975" cy="19050"/>
          </a:xfrm>
          <a:prstGeom prst="line">
            <a:avLst/>
          </a:prstGeom>
          <a:noFill/>
          <a:ln w="38100">
            <a:solidFill>
              <a:srgbClr val="D032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72" r:id="rId2"/>
    <p:sldLayoutId id="2147483776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bg2"/>
        </a:buClr>
        <a:buSzPct val="9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6699"/>
        </a:buClr>
        <a:buSzPct val="75000"/>
        <a:buFont typeface="Webdings" pitchFamily="18" charset="2"/>
        <a:buChar char="4"/>
        <a:defRPr kumimoji="1"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SzPct val="7500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3186"/>
            <a:ext cx="9144000" cy="1859121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Enabling Dynamic Network Access Control with Anomaly-based IDS and SDN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469900" y="3632200"/>
            <a:ext cx="8407400" cy="701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2000" dirty="0">
                <a:latin typeface="+mn-lt"/>
              </a:rPr>
              <a:t>Hongda Li, Feng Wei, and Hongxin Hu</a:t>
            </a:r>
            <a:endParaRPr lang="en-US" sz="2000" b="1" dirty="0">
              <a:latin typeface="+mn-lt"/>
            </a:endParaRPr>
          </a:p>
        </p:txBody>
      </p:sp>
      <p:pic>
        <p:nvPicPr>
          <p:cNvPr id="15" name="Picture 14" descr="http://www.clemson.edu/administration/public-affairs/toolbox/downloads/logos/logos/wordmark-academic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554" y="4840683"/>
            <a:ext cx="2666561" cy="702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69280" y="5875630"/>
            <a:ext cx="3592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SDN-NFV Security 2019</a:t>
            </a:r>
          </a:p>
        </p:txBody>
      </p:sp>
    </p:spTree>
    <p:extLst>
      <p:ext uri="{BB962C8B-B14F-4D97-AF65-F5344CB8AC3E}">
        <p14:creationId xmlns:p14="http://schemas.microsoft.com/office/powerpoint/2010/main" val="971920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33"/>
    </mc:Choice>
    <mc:Fallback xmlns="">
      <p:transition xmlns:p14="http://schemas.microsoft.com/office/powerpoint/2010/main" spd="slow" advTm="1643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B875F-3217-D448-816E-3D5DE099C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243" y="201613"/>
            <a:ext cx="8682087" cy="576262"/>
          </a:xfrm>
        </p:spPr>
        <p:txBody>
          <a:bodyPr/>
          <a:lstStyle/>
          <a:p>
            <a:r>
              <a:rPr lang="en-US" sz="4000" b="0" dirty="0"/>
              <a:t>Access Control Policy Generation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86DA06-44ED-8540-9337-2E3750C36666}"/>
              </a:ext>
            </a:extLst>
          </p:cNvPr>
          <p:cNvSpPr txBox="1"/>
          <p:nvPr/>
        </p:nvSpPr>
        <p:spPr>
          <a:xfrm>
            <a:off x="2498796" y="1166896"/>
            <a:ext cx="40238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</a:rPr>
              <a:t>&lt;filers, actions&gt;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5FFB24-BDAC-3446-AE46-660423C88773}"/>
              </a:ext>
            </a:extLst>
          </p:cNvPr>
          <p:cNvCxnSpPr/>
          <p:nvPr/>
        </p:nvCxnSpPr>
        <p:spPr bwMode="auto">
          <a:xfrm>
            <a:off x="2818614" y="1751671"/>
            <a:ext cx="1395167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E7A36650-3D19-E34C-AC18-A6AE948A6331}"/>
              </a:ext>
            </a:extLst>
          </p:cNvPr>
          <p:cNvSpPr/>
          <p:nvPr/>
        </p:nvSpPr>
        <p:spPr bwMode="auto">
          <a:xfrm>
            <a:off x="480764" y="2632712"/>
            <a:ext cx="2884603" cy="1845695"/>
          </a:xfrm>
          <a:prstGeom prst="wedgeRectCallout">
            <a:avLst>
              <a:gd name="adj1" fmla="val 51816"/>
              <a:gd name="adj2" fmla="val -75660"/>
            </a:avLst>
          </a:prstGeom>
          <a:solidFill>
            <a:srgbClr val="FFBCB2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/>
              <a:t>Networks;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/>
              <a:t>Hosts;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/>
              <a:t>Connections;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/>
              <a:t>Flows;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/>
              <a:t>Packets;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/>
              <a:t>Combination of above;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i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5F9BCD-F7A3-DA4F-A6E3-7158B4268BBD}"/>
              </a:ext>
            </a:extLst>
          </p:cNvPr>
          <p:cNvSpPr txBox="1"/>
          <p:nvPr/>
        </p:nvSpPr>
        <p:spPr>
          <a:xfrm>
            <a:off x="1246302" y="1856202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Selects network entities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F28CBF1-0288-244C-A7A4-2F584144CCD5}"/>
              </a:ext>
            </a:extLst>
          </p:cNvPr>
          <p:cNvCxnSpPr/>
          <p:nvPr/>
        </p:nvCxnSpPr>
        <p:spPr bwMode="auto">
          <a:xfrm>
            <a:off x="4517010" y="1751671"/>
            <a:ext cx="1395167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44C58F0-165B-2F48-BCB5-F5F015DC9BC8}"/>
              </a:ext>
            </a:extLst>
          </p:cNvPr>
          <p:cNvSpPr txBox="1"/>
          <p:nvPr/>
        </p:nvSpPr>
        <p:spPr>
          <a:xfrm>
            <a:off x="4510725" y="1856202"/>
            <a:ext cx="2727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Defines action to take</a:t>
            </a:r>
          </a:p>
        </p:txBody>
      </p:sp>
      <p:sp>
        <p:nvSpPr>
          <p:cNvPr id="15" name="Rectangular Callout 14">
            <a:extLst>
              <a:ext uri="{FF2B5EF4-FFF2-40B4-BE49-F238E27FC236}">
                <a16:creationId xmlns:a16="http://schemas.microsoft.com/office/drawing/2014/main" id="{551BF73E-0889-D04F-AAB7-BABD47D453E4}"/>
              </a:ext>
            </a:extLst>
          </p:cNvPr>
          <p:cNvSpPr/>
          <p:nvPr/>
        </p:nvSpPr>
        <p:spPr bwMode="auto">
          <a:xfrm>
            <a:off x="5378912" y="2632712"/>
            <a:ext cx="2884603" cy="1845695"/>
          </a:xfrm>
          <a:prstGeom prst="wedgeRectCallout">
            <a:avLst>
              <a:gd name="adj1" fmla="val -46224"/>
              <a:gd name="adj2" fmla="val -75149"/>
            </a:avLst>
          </a:prstGeom>
          <a:solidFill>
            <a:srgbClr val="FFBCB2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/>
              <a:t>Allow;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/>
              <a:t>Deny;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/>
              <a:t>Redirect;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/>
              <a:t>Quarantine;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/>
              <a:t>Mirror;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/>
              <a:t>…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i="1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A89A0B5-FEBC-5847-9B3F-586979740486}"/>
              </a:ext>
            </a:extLst>
          </p:cNvPr>
          <p:cNvGrpSpPr/>
          <p:nvPr/>
        </p:nvGrpSpPr>
        <p:grpSpPr>
          <a:xfrm>
            <a:off x="1246302" y="4478407"/>
            <a:ext cx="1063265" cy="1460645"/>
            <a:chOff x="1246302" y="4478407"/>
            <a:chExt cx="1063265" cy="146064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15566E6-CD0E-0F41-93A4-D97EC65FDDEA}"/>
                </a:ext>
              </a:extLst>
            </p:cNvPr>
            <p:cNvSpPr/>
            <p:nvPr/>
          </p:nvSpPr>
          <p:spPr bwMode="auto">
            <a:xfrm>
              <a:off x="1246302" y="5293248"/>
              <a:ext cx="1063265" cy="645804"/>
            </a:xfrm>
            <a:prstGeom prst="rect">
              <a:avLst/>
            </a:prstGeom>
            <a:solidFill>
              <a:srgbClr val="FFBCB2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charset="-128"/>
              </a:endParaRP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D432C437-0BF0-1E47-9781-F92C6CF3B0BE}"/>
                </a:ext>
              </a:extLst>
            </p:cNvPr>
            <p:cNvCxnSpPr>
              <a:endCxn id="11" idx="2"/>
            </p:cNvCxnSpPr>
            <p:nvPr/>
          </p:nvCxnSpPr>
          <p:spPr bwMode="auto">
            <a:xfrm flipV="1">
              <a:off x="1777934" y="4478407"/>
              <a:ext cx="145132" cy="814841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1651591-2ACD-5042-A543-05E09B1F0EBA}"/>
              </a:ext>
            </a:extLst>
          </p:cNvPr>
          <p:cNvGrpSpPr/>
          <p:nvPr/>
        </p:nvGrpSpPr>
        <p:grpSpPr>
          <a:xfrm>
            <a:off x="2575158" y="4496585"/>
            <a:ext cx="2109962" cy="1442467"/>
            <a:chOff x="2575158" y="4496585"/>
            <a:chExt cx="2109962" cy="1442467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8B06DE8-2EEB-7C4B-9F50-C91E451691A5}"/>
                </a:ext>
              </a:extLst>
            </p:cNvPr>
            <p:cNvSpPr/>
            <p:nvPr/>
          </p:nvSpPr>
          <p:spPr bwMode="auto">
            <a:xfrm>
              <a:off x="3789575" y="5293248"/>
              <a:ext cx="895545" cy="645804"/>
            </a:xfrm>
            <a:prstGeom prst="rect">
              <a:avLst/>
            </a:prstGeom>
            <a:solidFill>
              <a:srgbClr val="FFBCB2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charset="-128"/>
              </a:endParaRP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EEB6DC96-551A-664B-95B5-2BB4814FC54F}"/>
                </a:ext>
              </a:extLst>
            </p:cNvPr>
            <p:cNvCxnSpPr>
              <a:cxnSpLocks/>
              <a:stCxn id="21" idx="0"/>
            </p:cNvCxnSpPr>
            <p:nvPr/>
          </p:nvCxnSpPr>
          <p:spPr bwMode="auto">
            <a:xfrm flipH="1" flipV="1">
              <a:off x="2575158" y="4496585"/>
              <a:ext cx="1662190" cy="796663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BDF208D-AF38-374C-9B30-84FCCF91937A}"/>
              </a:ext>
            </a:extLst>
          </p:cNvPr>
          <p:cNvGrpSpPr/>
          <p:nvPr/>
        </p:nvGrpSpPr>
        <p:grpSpPr>
          <a:xfrm>
            <a:off x="3091988" y="4478407"/>
            <a:ext cx="2286924" cy="1460645"/>
            <a:chOff x="3091988" y="4478407"/>
            <a:chExt cx="2286924" cy="146064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18996DA-475B-6548-9102-91C411B82009}"/>
                </a:ext>
              </a:extLst>
            </p:cNvPr>
            <p:cNvSpPr/>
            <p:nvPr/>
          </p:nvSpPr>
          <p:spPr bwMode="auto">
            <a:xfrm>
              <a:off x="4785024" y="5293248"/>
              <a:ext cx="593888" cy="645804"/>
            </a:xfrm>
            <a:prstGeom prst="rect">
              <a:avLst/>
            </a:prstGeom>
            <a:solidFill>
              <a:srgbClr val="FFBCB2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charset="-128"/>
              </a:endParaRP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41EF7F8D-C2FB-844B-B1F7-348080DEC254}"/>
                </a:ext>
              </a:extLst>
            </p:cNvPr>
            <p:cNvCxnSpPr>
              <a:cxnSpLocks/>
              <a:stCxn id="19" idx="0"/>
            </p:cNvCxnSpPr>
            <p:nvPr/>
          </p:nvCxnSpPr>
          <p:spPr bwMode="auto">
            <a:xfrm flipH="1" flipV="1">
              <a:off x="3091988" y="4478407"/>
              <a:ext cx="1989980" cy="814841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E5EA8A8-A166-5C4C-A65F-B33B932B3BEC}"/>
              </a:ext>
            </a:extLst>
          </p:cNvPr>
          <p:cNvGrpSpPr/>
          <p:nvPr/>
        </p:nvGrpSpPr>
        <p:grpSpPr>
          <a:xfrm>
            <a:off x="786213" y="5208916"/>
            <a:ext cx="7505581" cy="1417931"/>
            <a:chOff x="786213" y="5208916"/>
            <a:chExt cx="7505581" cy="14179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23AEDE1D-4D74-7241-A8CE-7622BE19813E}"/>
                    </a:ext>
                  </a:extLst>
                </p:cNvPr>
                <p:cNvSpPr txBox="1"/>
                <p:nvPr/>
              </p:nvSpPr>
              <p:spPr>
                <a:xfrm>
                  <a:off x="786213" y="5208916"/>
                  <a:ext cx="7505581" cy="7301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a14:m>
                  <a:r>
                    <a:rPr lang="en-US" dirty="0"/>
                    <a:t>: (</a:t>
                  </a:r>
                  <a:r>
                    <a:rPr lang="en-US" i="1" dirty="0"/>
                    <a:t>duration, </a:t>
                  </a:r>
                  <a:r>
                    <a:rPr lang="en-US" i="1" dirty="0" err="1"/>
                    <a:t>proto_type</a:t>
                  </a:r>
                  <a:r>
                    <a:rPr lang="en-US" i="1" dirty="0"/>
                    <a:t>, service, flag, </a:t>
                  </a:r>
                  <a:r>
                    <a:rPr lang="en-US" i="1" dirty="0" err="1"/>
                    <a:t>src_byte</a:t>
                  </a:r>
                  <a:r>
                    <a:rPr lang="en-US" i="1" dirty="0"/>
                    <a:t>, </a:t>
                  </a:r>
                  <a:r>
                    <a:rPr lang="en-US" i="1" dirty="0" err="1"/>
                    <a:t>dst_byte</a:t>
                  </a:r>
                  <a:r>
                    <a:rPr lang="en-US" i="1" dirty="0"/>
                    <a:t>, </a:t>
                  </a:r>
                  <a:r>
                    <a:rPr lang="en-US" dirty="0"/>
                    <a:t>… )</a:t>
                  </a:r>
                </a:p>
                <a:p>
                  <a:r>
                    <a:rPr lang="en-US" b="1" i="1" dirty="0"/>
                    <a:t>FI</a:t>
                  </a:r>
                  <a:r>
                    <a:rPr lang="en-US" dirty="0"/>
                    <a:t>: (</a:t>
                  </a:r>
                  <a:r>
                    <a:rPr lang="en-US" i="1" dirty="0"/>
                    <a:t>97,        96,             99,       100, 95,         94,</a:t>
                  </a:r>
                  <a:r>
                    <a:rPr lang="en-US" dirty="0"/>
                    <a:t>           … )</a:t>
                  </a: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23AEDE1D-4D74-7241-A8CE-7622BE19813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213" y="5208916"/>
                  <a:ext cx="7505581" cy="730136"/>
                </a:xfrm>
                <a:prstGeom prst="rect">
                  <a:avLst/>
                </a:prstGeom>
                <a:blipFill>
                  <a:blip r:embed="rId3"/>
                  <a:stretch>
                    <a:fillRect l="-507" r="-169" b="-118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DEDAB4D-6C45-4B44-8FC8-6EF153F639B5}"/>
                </a:ext>
              </a:extLst>
            </p:cNvPr>
            <p:cNvSpPr txBox="1"/>
            <p:nvPr/>
          </p:nvSpPr>
          <p:spPr>
            <a:xfrm>
              <a:off x="3112399" y="6042072"/>
              <a:ext cx="290977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solidFill>
                    <a:srgbClr val="0070C0"/>
                  </a:solidFill>
                </a:rPr>
                <a:t>Explanation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052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4" grpId="0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0546C-711C-A345-91B3-4FAB0E367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/>
              <a:t>Case Study: AIDS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91716-BE85-8C49-916B-0774EACD8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133" y="1294321"/>
            <a:ext cx="7731125" cy="3880996"/>
          </a:xfrm>
        </p:spPr>
        <p:txBody>
          <a:bodyPr/>
          <a:lstStyle/>
          <a:p>
            <a:r>
              <a:rPr lang="en-US" dirty="0"/>
              <a:t>Recurrent Neural Network (RNN)</a:t>
            </a:r>
          </a:p>
          <a:p>
            <a:pPr lvl="1"/>
            <a:r>
              <a:rPr lang="en-US" dirty="0"/>
              <a:t>Detect across multiple records</a:t>
            </a:r>
          </a:p>
          <a:p>
            <a:r>
              <a:rPr lang="en-US" dirty="0"/>
              <a:t>NSL-KDD dataset</a:t>
            </a:r>
          </a:p>
          <a:p>
            <a:pPr lvl="1"/>
            <a:r>
              <a:rPr lang="en-US" dirty="0"/>
              <a:t>41 raw feature</a:t>
            </a:r>
          </a:p>
          <a:p>
            <a:r>
              <a:rPr lang="en-US" dirty="0" err="1"/>
              <a:t>Keras</a:t>
            </a:r>
            <a:r>
              <a:rPr lang="en-US" dirty="0"/>
              <a:t> + TensorFlow for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25268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0546C-711C-A345-91B3-4FAB0E367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/>
              <a:t>Case Study: Outcome Explanation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91716-BE85-8C49-916B-0774EACD8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13" y="1190625"/>
            <a:ext cx="7731125" cy="2038684"/>
          </a:xfrm>
        </p:spPr>
        <p:txBody>
          <a:bodyPr/>
          <a:lstStyle/>
          <a:p>
            <a:r>
              <a:rPr lang="en-US" dirty="0"/>
              <a:t>Choose </a:t>
            </a:r>
            <a:r>
              <a:rPr lang="en-US" i="1" dirty="0">
                <a:solidFill>
                  <a:srgbClr val="FF0000"/>
                </a:solidFill>
              </a:rPr>
              <a:t>Neptune attack</a:t>
            </a:r>
            <a:r>
              <a:rPr lang="en-US" dirty="0"/>
              <a:t> in dataset</a:t>
            </a:r>
          </a:p>
          <a:p>
            <a:pPr lvl="1"/>
            <a:r>
              <a:rPr lang="en-US" dirty="0"/>
              <a:t>Extensive SYN error or SYN rejection</a:t>
            </a:r>
          </a:p>
          <a:p>
            <a:r>
              <a:rPr lang="en-US" dirty="0"/>
              <a:t>Two records labeled as Neptune attack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Explanation (Feature Importance)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A386B36-E6E2-2748-B7DB-F49F8A476ECA}"/>
              </a:ext>
            </a:extLst>
          </p:cNvPr>
          <p:cNvGrpSpPr/>
          <p:nvPr/>
        </p:nvGrpSpPr>
        <p:grpSpPr>
          <a:xfrm>
            <a:off x="448864" y="3229309"/>
            <a:ext cx="8321445" cy="938467"/>
            <a:chOff x="448864" y="3229309"/>
            <a:chExt cx="8321445" cy="938467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C147293-7CDF-8144-A5FF-8A90469CAAB7}"/>
                </a:ext>
              </a:extLst>
            </p:cNvPr>
            <p:cNvSpPr txBox="1"/>
            <p:nvPr/>
          </p:nvSpPr>
          <p:spPr>
            <a:xfrm>
              <a:off x="457200" y="3229309"/>
              <a:ext cx="83047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Record1</a:t>
              </a:r>
              <a:r>
                <a:rPr lang="en-US" dirty="0">
                  <a:sym typeface="Wingdings" pitchFamily="2" charset="2"/>
                </a:rPr>
                <a:t>: (0, </a:t>
              </a:r>
              <a:r>
                <a:rPr lang="en-US" dirty="0" err="1">
                  <a:sym typeface="Wingdings" pitchFamily="2" charset="2"/>
                </a:rPr>
                <a:t>tcp</a:t>
              </a:r>
              <a:r>
                <a:rPr lang="en-US" dirty="0">
                  <a:sym typeface="Wingdings" pitchFamily="2" charset="2"/>
                </a:rPr>
                <a:t>, private, S0, …, 255, 20, 0.08, 0.07, 0, 0, 1, 1, 0, 0)</a:t>
              </a:r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B67B054-20AD-FC4B-9364-B90EFE904C3F}"/>
                </a:ext>
              </a:extLst>
            </p:cNvPr>
            <p:cNvSpPr txBox="1"/>
            <p:nvPr/>
          </p:nvSpPr>
          <p:spPr>
            <a:xfrm>
              <a:off x="448864" y="3798444"/>
              <a:ext cx="83214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Record2</a:t>
              </a:r>
              <a:r>
                <a:rPr lang="en-US" dirty="0">
                  <a:sym typeface="Wingdings" pitchFamily="2" charset="2"/>
                </a:rPr>
                <a:t>: (0, </a:t>
              </a:r>
              <a:r>
                <a:rPr lang="en-US" dirty="0" err="1">
                  <a:sym typeface="Wingdings" pitchFamily="2" charset="2"/>
                </a:rPr>
                <a:t>tcp</a:t>
              </a:r>
              <a:r>
                <a:rPr lang="en-US" dirty="0">
                  <a:sym typeface="Wingdings" pitchFamily="2" charset="2"/>
                </a:rPr>
                <a:t>, imap4, REJ, …, 255, 17, 0.07, 0.07, 0, 0, 0, 0, 1, 1)</a:t>
              </a:r>
              <a:endParaRPr lang="en-US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B966459-0615-F442-8B92-C3B94C8BC043}"/>
              </a:ext>
            </a:extLst>
          </p:cNvPr>
          <p:cNvGrpSpPr/>
          <p:nvPr/>
        </p:nvGrpSpPr>
        <p:grpSpPr>
          <a:xfrm>
            <a:off x="5342143" y="5892882"/>
            <a:ext cx="3620359" cy="689207"/>
            <a:chOff x="5342143" y="5892882"/>
            <a:chExt cx="3620359" cy="689207"/>
          </a:xfrm>
        </p:grpSpPr>
        <p:sp>
          <p:nvSpPr>
            <p:cNvPr id="9" name="Left Brace 8">
              <a:extLst>
                <a:ext uri="{FF2B5EF4-FFF2-40B4-BE49-F238E27FC236}">
                  <a16:creationId xmlns:a16="http://schemas.microsoft.com/office/drawing/2014/main" id="{74356DC0-54EC-9B4A-884A-E297BE2E8A1D}"/>
                </a:ext>
              </a:extLst>
            </p:cNvPr>
            <p:cNvSpPr/>
            <p:nvPr/>
          </p:nvSpPr>
          <p:spPr>
            <a:xfrm rot="16200000">
              <a:off x="6180187" y="5054841"/>
              <a:ext cx="137166" cy="1813253"/>
            </a:xfrm>
            <a:prstGeom prst="leftBrac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4AB852E-0124-D745-88A7-3E835A1CC4EC}"/>
                </a:ext>
              </a:extLst>
            </p:cNvPr>
            <p:cNvSpPr txBox="1"/>
            <p:nvPr/>
          </p:nvSpPr>
          <p:spPr>
            <a:xfrm>
              <a:off x="5396902" y="6052155"/>
              <a:ext cx="170373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0" dirty="0">
                  <a:solidFill>
                    <a:srgbClr val="C00000"/>
                  </a:solidFill>
                </a:rPr>
                <a:t>Percentage of SYN Error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43650BD-AEFF-F247-8207-6E9F273B7BAD}"/>
                </a:ext>
              </a:extLst>
            </p:cNvPr>
            <p:cNvSpPr txBox="1"/>
            <p:nvPr/>
          </p:nvSpPr>
          <p:spPr>
            <a:xfrm>
              <a:off x="7155397" y="6074258"/>
              <a:ext cx="170373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0" dirty="0">
                  <a:solidFill>
                    <a:srgbClr val="C00000"/>
                  </a:solidFill>
                </a:rPr>
                <a:t>Percentage of Rejection Error</a:t>
              </a:r>
            </a:p>
          </p:txBody>
        </p:sp>
        <p:sp>
          <p:nvSpPr>
            <p:cNvPr id="12" name="Left Brace 11">
              <a:extLst>
                <a:ext uri="{FF2B5EF4-FFF2-40B4-BE49-F238E27FC236}">
                  <a16:creationId xmlns:a16="http://schemas.microsoft.com/office/drawing/2014/main" id="{CEC73456-9CDE-DE4D-BA02-BE97B8065562}"/>
                </a:ext>
              </a:extLst>
            </p:cNvPr>
            <p:cNvSpPr/>
            <p:nvPr/>
          </p:nvSpPr>
          <p:spPr>
            <a:xfrm rot="16200000">
              <a:off x="8004918" y="5094569"/>
              <a:ext cx="159272" cy="1755897"/>
            </a:xfrm>
            <a:prstGeom prst="leftBrac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5B153E9A-F4A0-6A4C-8AD2-FA7D4FA97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43" y="5136340"/>
            <a:ext cx="8845090" cy="70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82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E355CF2-737D-9F4F-925A-2D4719603CAF}"/>
              </a:ext>
            </a:extLst>
          </p:cNvPr>
          <p:cNvGrpSpPr/>
          <p:nvPr/>
        </p:nvGrpSpPr>
        <p:grpSpPr>
          <a:xfrm>
            <a:off x="130090" y="3927232"/>
            <a:ext cx="9169875" cy="1550114"/>
            <a:chOff x="130090" y="3927232"/>
            <a:chExt cx="9169875" cy="155011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873AA65-B153-2341-9BE9-18DAF3923D02}"/>
                </a:ext>
              </a:extLst>
            </p:cNvPr>
            <p:cNvGrpSpPr/>
            <p:nvPr/>
          </p:nvGrpSpPr>
          <p:grpSpPr>
            <a:xfrm>
              <a:off x="130090" y="3927232"/>
              <a:ext cx="9169875" cy="1106682"/>
              <a:chOff x="3989450" y="3195203"/>
              <a:chExt cx="4927705" cy="1106682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609E535-6C78-A74A-BAEE-48C2FD823683}"/>
                  </a:ext>
                </a:extLst>
              </p:cNvPr>
              <p:cNvSpPr/>
              <p:nvPr/>
            </p:nvSpPr>
            <p:spPr>
              <a:xfrm>
                <a:off x="3989450" y="3195203"/>
                <a:ext cx="4797287" cy="110668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A250E3-70C1-5248-883E-0C0D89FCACD9}"/>
                  </a:ext>
                </a:extLst>
              </p:cNvPr>
              <p:cNvSpPr txBox="1"/>
              <p:nvPr/>
            </p:nvSpPr>
            <p:spPr>
              <a:xfrm>
                <a:off x="3989450" y="3311062"/>
                <a:ext cx="4927705" cy="872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i="1" dirty="0"/>
                  <a:t>&lt;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filters</a:t>
                </a:r>
                <a:r>
                  <a:rPr lang="en-US" i="1" dirty="0"/>
                  <a:t>=(</a:t>
                </a:r>
                <a:r>
                  <a:rPr lang="en-US" i="1" dirty="0" err="1">
                    <a:highlight>
                      <a:srgbClr val="FFFF00"/>
                    </a:highlight>
                  </a:rPr>
                  <a:t>ip_proto</a:t>
                </a:r>
                <a:r>
                  <a:rPr lang="en-US" i="1" dirty="0">
                    <a:highlight>
                      <a:srgbClr val="FFFF00"/>
                    </a:highlight>
                  </a:rPr>
                  <a:t>=</a:t>
                </a:r>
                <a:r>
                  <a:rPr lang="en-US" i="1" dirty="0" err="1">
                    <a:highlight>
                      <a:srgbClr val="FFFF00"/>
                    </a:highlight>
                  </a:rPr>
                  <a:t>tcp</a:t>
                </a:r>
                <a:r>
                  <a:rPr lang="en-US" i="1" dirty="0"/>
                  <a:t>, </a:t>
                </a:r>
                <a:r>
                  <a:rPr lang="en-US" i="1" dirty="0" err="1">
                    <a:highlight>
                      <a:srgbClr val="FF0000"/>
                    </a:highlight>
                  </a:rPr>
                  <a:t>tcp_flags</a:t>
                </a:r>
                <a:r>
                  <a:rPr lang="en-US" i="1" dirty="0">
                    <a:highlight>
                      <a:srgbClr val="FF0000"/>
                    </a:highlight>
                  </a:rPr>
                  <a:t>=</a:t>
                </a:r>
                <a:r>
                  <a:rPr lang="en-US" i="1" dirty="0" err="1">
                    <a:highlight>
                      <a:srgbClr val="FF0000"/>
                    </a:highlight>
                  </a:rPr>
                  <a:t>syn</a:t>
                </a:r>
                <a:r>
                  <a:rPr lang="en-US" i="1" dirty="0"/>
                  <a:t>, sip=192.168.1.2, dip=192.168.1.3),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actions</a:t>
                </a:r>
                <a:r>
                  <a:rPr lang="en-US" i="1" dirty="0"/>
                  <a:t>=(drop)&gt; </a:t>
                </a: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02D4F7D-CC72-3C40-97E2-34982F4EDFFE}"/>
                </a:ext>
              </a:extLst>
            </p:cNvPr>
            <p:cNvSpPr txBox="1"/>
            <p:nvPr/>
          </p:nvSpPr>
          <p:spPr>
            <a:xfrm>
              <a:off x="3035552" y="5108014"/>
              <a:ext cx="31162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Access Control Policy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A30546C-711C-A345-91B3-4FAB0E367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/>
              <a:t>Case Study: Policy Generation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4812AE1-5A8A-FB47-9328-AF7BD6063E3B}"/>
              </a:ext>
            </a:extLst>
          </p:cNvPr>
          <p:cNvGrpSpPr/>
          <p:nvPr/>
        </p:nvGrpSpPr>
        <p:grpSpPr>
          <a:xfrm>
            <a:off x="130090" y="1392136"/>
            <a:ext cx="8845090" cy="1129532"/>
            <a:chOff x="130090" y="1392136"/>
            <a:chExt cx="8845090" cy="112953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56B6C96-04E0-6A42-88C5-3B3D014A0179}"/>
                </a:ext>
              </a:extLst>
            </p:cNvPr>
            <p:cNvSpPr txBox="1"/>
            <p:nvPr/>
          </p:nvSpPr>
          <p:spPr>
            <a:xfrm>
              <a:off x="3242572" y="1392136"/>
              <a:ext cx="24707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Outcome Explanation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A6F04AC-CAA1-FD4F-957F-20AF55E0A0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0090" y="1812738"/>
              <a:ext cx="8845090" cy="70893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E44EF02-0D21-174F-9DCF-BEA629CBB1D5}"/>
              </a:ext>
            </a:extLst>
          </p:cNvPr>
          <p:cNvGrpSpPr/>
          <p:nvPr/>
        </p:nvGrpSpPr>
        <p:grpSpPr>
          <a:xfrm>
            <a:off x="4317477" y="2569283"/>
            <a:ext cx="4657705" cy="1550230"/>
            <a:chOff x="4317477" y="2569283"/>
            <a:chExt cx="4657705" cy="1550230"/>
          </a:xfrm>
        </p:grpSpPr>
        <p:sp>
          <p:nvSpPr>
            <p:cNvPr id="4" name="Left Brace 3">
              <a:extLst>
                <a:ext uri="{FF2B5EF4-FFF2-40B4-BE49-F238E27FC236}">
                  <a16:creationId xmlns:a16="http://schemas.microsoft.com/office/drawing/2014/main" id="{11012843-10D9-1644-B647-7ED870F4F070}"/>
                </a:ext>
              </a:extLst>
            </p:cNvPr>
            <p:cNvSpPr/>
            <p:nvPr/>
          </p:nvSpPr>
          <p:spPr>
            <a:xfrm rot="16200000">
              <a:off x="7080653" y="811921"/>
              <a:ext cx="137168" cy="3651891"/>
            </a:xfrm>
            <a:prstGeom prst="leftBrac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A7D71764-891C-AF4B-AFC1-3907E4304092}"/>
                </a:ext>
              </a:extLst>
            </p:cNvPr>
            <p:cNvCxnSpPr/>
            <p:nvPr/>
          </p:nvCxnSpPr>
          <p:spPr bwMode="auto">
            <a:xfrm flipH="1">
              <a:off x="4317477" y="2780907"/>
              <a:ext cx="2818614" cy="133860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304EB51-5732-E84E-BD97-87EB551075AA}"/>
              </a:ext>
            </a:extLst>
          </p:cNvPr>
          <p:cNvGrpSpPr/>
          <p:nvPr/>
        </p:nvGrpSpPr>
        <p:grpSpPr>
          <a:xfrm>
            <a:off x="1889888" y="2587896"/>
            <a:ext cx="806181" cy="1531617"/>
            <a:chOff x="1889888" y="2587896"/>
            <a:chExt cx="806181" cy="1531617"/>
          </a:xfrm>
        </p:grpSpPr>
        <p:sp>
          <p:nvSpPr>
            <p:cNvPr id="7" name="Left Brace 6">
              <a:extLst>
                <a:ext uri="{FF2B5EF4-FFF2-40B4-BE49-F238E27FC236}">
                  <a16:creationId xmlns:a16="http://schemas.microsoft.com/office/drawing/2014/main" id="{8D279954-6847-304B-BE05-26B6AB6CE1E5}"/>
                </a:ext>
              </a:extLst>
            </p:cNvPr>
            <p:cNvSpPr/>
            <p:nvPr/>
          </p:nvSpPr>
          <p:spPr>
            <a:xfrm rot="16200000">
              <a:off x="2233702" y="2244082"/>
              <a:ext cx="118554" cy="806181"/>
            </a:xfrm>
            <a:prstGeom prst="leftBrac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BF09E8CD-1092-2744-8B4F-594CB25C863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224726" y="2754065"/>
              <a:ext cx="65988" cy="136544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EFDB87D-5D65-2940-BC5F-3D76728BA4AD}"/>
              </a:ext>
            </a:extLst>
          </p:cNvPr>
          <p:cNvCxnSpPr/>
          <p:nvPr/>
        </p:nvCxnSpPr>
        <p:spPr bwMode="auto">
          <a:xfrm>
            <a:off x="4694549" y="4534293"/>
            <a:ext cx="411008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281354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/>
              <a:t>Conclusion and Future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928" y="1480008"/>
            <a:ext cx="8661400" cy="4438716"/>
          </a:xfrm>
        </p:spPr>
        <p:txBody>
          <a:bodyPr/>
          <a:lstStyle/>
          <a:p>
            <a:r>
              <a:rPr lang="en-US" sz="2800" dirty="0"/>
              <a:t>Conclusion</a:t>
            </a:r>
          </a:p>
          <a:p>
            <a:pPr lvl="1"/>
            <a:r>
              <a:rPr lang="en-US" sz="2400" dirty="0"/>
              <a:t>Explained the outcome of anomaly-based IDS</a:t>
            </a:r>
          </a:p>
          <a:p>
            <a:pPr lvl="1"/>
            <a:r>
              <a:rPr lang="en-US" sz="2400" dirty="0"/>
              <a:t>Generated network access control policy according to the explanation</a:t>
            </a:r>
          </a:p>
          <a:p>
            <a:r>
              <a:rPr lang="en-US" sz="2800" dirty="0"/>
              <a:t>Future work</a:t>
            </a:r>
          </a:p>
          <a:p>
            <a:pPr lvl="1"/>
            <a:r>
              <a:rPr lang="en-US" sz="2400" dirty="0"/>
              <a:t>Better explanation that handles decency among records</a:t>
            </a:r>
          </a:p>
          <a:p>
            <a:pPr lvl="1"/>
            <a:r>
              <a:rPr lang="en-US" altLang="zh-CN" sz="2400" dirty="0"/>
              <a:t>Policy generation process formalization</a:t>
            </a:r>
          </a:p>
          <a:p>
            <a:pPr lvl="1"/>
            <a:r>
              <a:rPr lang="en-US" altLang="zh-CN" sz="2400" dirty="0"/>
              <a:t>More evaluation on realistic traffic and attacks</a:t>
            </a:r>
          </a:p>
          <a:p>
            <a:pPr lvl="1"/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58098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Q &amp; A</a:t>
            </a:r>
            <a:endParaRPr lang="en-US" altLang="zh-CN" sz="4000" dirty="0">
              <a:solidFill>
                <a:schemeClr val="tx1"/>
              </a:solidFill>
              <a:latin typeface="Garamond" pitchFamily="18" charset="0"/>
              <a:ea typeface="宋体" pitchFamily="2" charset="-122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3400" y="4495800"/>
            <a:ext cx="8229600" cy="1752600"/>
          </a:xfrm>
        </p:spPr>
        <p:txBody>
          <a:bodyPr/>
          <a:lstStyle/>
          <a:p>
            <a:pPr>
              <a:buNone/>
            </a:pPr>
            <a:r>
              <a:rPr lang="en-US" sz="1800" dirty="0"/>
              <a:t>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4642" y="4600416"/>
            <a:ext cx="87464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Hongda Li (hongdal@clemson.edu)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Thank you!</a:t>
            </a:r>
          </a:p>
        </p:txBody>
      </p:sp>
      <p:pic>
        <p:nvPicPr>
          <p:cNvPr id="6" name="Picture 5" descr="C:\Documents and Settings\hongxinh\Local Settings\Temporary Internet Files\Content.IE5\TD9D8OQR\MC900311814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39946" y="2127841"/>
            <a:ext cx="2366493" cy="198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66188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265" y="1223158"/>
            <a:ext cx="8336478" cy="5023263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Motivation</a:t>
            </a:r>
          </a:p>
          <a:p>
            <a:r>
              <a:rPr lang="en-US" dirty="0">
                <a:solidFill>
                  <a:srgbClr val="000000"/>
                </a:solidFill>
              </a:rPr>
              <a:t>Background</a:t>
            </a:r>
          </a:p>
          <a:p>
            <a:r>
              <a:rPr lang="en-US" dirty="0">
                <a:solidFill>
                  <a:srgbClr val="000000"/>
                </a:solidFill>
              </a:rPr>
              <a:t>Our Approach</a:t>
            </a:r>
          </a:p>
          <a:p>
            <a:r>
              <a:rPr lang="en-US" dirty="0">
                <a:solidFill>
                  <a:srgbClr val="000000"/>
                </a:solidFill>
              </a:rPr>
              <a:t>Case Study</a:t>
            </a:r>
          </a:p>
        </p:txBody>
      </p:sp>
    </p:spTree>
    <p:extLst>
      <p:ext uri="{BB962C8B-B14F-4D97-AF65-F5344CB8AC3E}">
        <p14:creationId xmlns:p14="http://schemas.microsoft.com/office/powerpoint/2010/main" val="205087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87"/>
    </mc:Choice>
    <mc:Fallback xmlns="">
      <p:transition xmlns:p14="http://schemas.microsoft.com/office/powerpoint/2010/main" spd="slow" advTm="1908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FDB47-AAE0-3F45-A5AA-1A2AEA342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381" y="201613"/>
            <a:ext cx="8678487" cy="576262"/>
          </a:xfrm>
        </p:spPr>
        <p:txBody>
          <a:bodyPr/>
          <a:lstStyle/>
          <a:p>
            <a:r>
              <a:rPr lang="en-US" sz="4000" b="0" dirty="0"/>
              <a:t>Network Access Control with SDN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884E81-3336-7C45-AF8E-CF5AA23422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6024" y="4332241"/>
            <a:ext cx="694782" cy="347392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654E16CF-F30F-2C42-8E6C-1AEF1EB032AB}"/>
              </a:ext>
            </a:extLst>
          </p:cNvPr>
          <p:cNvGrpSpPr/>
          <p:nvPr/>
        </p:nvGrpSpPr>
        <p:grpSpPr>
          <a:xfrm>
            <a:off x="457200" y="2499798"/>
            <a:ext cx="4384088" cy="3775045"/>
            <a:chOff x="457200" y="2499798"/>
            <a:chExt cx="4384088" cy="377504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E9FC588-4750-2A46-BD19-81AECDF80E8D}"/>
                </a:ext>
              </a:extLst>
            </p:cNvPr>
            <p:cNvGrpSpPr/>
            <p:nvPr/>
          </p:nvGrpSpPr>
          <p:grpSpPr>
            <a:xfrm>
              <a:off x="1099854" y="2499798"/>
              <a:ext cx="3213865" cy="3060169"/>
              <a:chOff x="1099854" y="2499798"/>
              <a:chExt cx="3213865" cy="3060169"/>
            </a:xfrm>
          </p:grpSpPr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12A26ECB-C664-4C48-9328-D5610CAACF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9854" y="5212575"/>
                <a:ext cx="694782" cy="347392"/>
              </a:xfrm>
              <a:prstGeom prst="rect">
                <a:avLst/>
              </a:prstGeom>
            </p:spPr>
          </p:pic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37598BFC-B920-8C48-9975-D87AB74B86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18937" y="5212575"/>
                <a:ext cx="694782" cy="347392"/>
              </a:xfrm>
              <a:prstGeom prst="rect">
                <a:avLst/>
              </a:prstGeom>
            </p:spPr>
          </p:pic>
          <p:pic>
            <p:nvPicPr>
              <p:cNvPr id="7" name="Picture 4" descr="https://documents.lucidchart.com/documents/b0fd3adb-95b6-4214-90d5-c9c6a0e8dc42/pages/YflVja-nDr_K?a=1155&amp;x=131&amp;y=652&amp;w=198&amp;h=176&amp;store=1&amp;accept=image%2F*&amp;auth=LCA%2060ea464f77116aa7f12d1997b906752ac602f842-ts%3D1550504426">
                <a:extLst>
                  <a:ext uri="{FF2B5EF4-FFF2-40B4-BE49-F238E27FC236}">
                    <a16:creationId xmlns:a16="http://schemas.microsoft.com/office/drawing/2014/main" id="{8006EE43-6BBA-4749-BA38-32521E2AF19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601" t="14035" r="34464" b="15789"/>
              <a:stretch/>
            </p:blipFill>
            <p:spPr bwMode="auto">
              <a:xfrm>
                <a:off x="2409787" y="2499798"/>
                <a:ext cx="482129" cy="6687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E059F612-266E-B441-8404-C4C2997B50EB}"/>
                  </a:ext>
                </a:extLst>
              </p:cNvPr>
              <p:cNvCxnSpPr>
                <a:cxnSpLocks/>
                <a:stCxn id="4" idx="3"/>
                <a:endCxn id="6" idx="2"/>
              </p:cNvCxnSpPr>
              <p:nvPr/>
            </p:nvCxnSpPr>
            <p:spPr bwMode="auto">
              <a:xfrm flipV="1">
                <a:off x="1794636" y="4679633"/>
                <a:ext cx="828779" cy="70663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33439CB4-BB6F-1A45-BA07-ACB458A3AE37}"/>
                  </a:ext>
                </a:extLst>
              </p:cNvPr>
              <p:cNvCxnSpPr>
                <a:cxnSpLocks/>
                <a:stCxn id="5" idx="1"/>
                <a:endCxn id="6" idx="2"/>
              </p:cNvCxnSpPr>
              <p:nvPr/>
            </p:nvCxnSpPr>
            <p:spPr bwMode="auto">
              <a:xfrm flipH="1" flipV="1">
                <a:off x="2623415" y="4679633"/>
                <a:ext cx="995522" cy="70663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51961AC1-B347-E544-9E6C-4134165829A2}"/>
                  </a:ext>
                </a:extLst>
              </p:cNvPr>
              <p:cNvCxnSpPr>
                <a:cxnSpLocks/>
                <a:stCxn id="4" idx="3"/>
                <a:endCxn id="5" idx="1"/>
              </p:cNvCxnSpPr>
              <p:nvPr/>
            </p:nvCxnSpPr>
            <p:spPr bwMode="auto">
              <a:xfrm>
                <a:off x="1794636" y="5386271"/>
                <a:ext cx="1824301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3300989-8940-8E44-B6C1-9402B2D0A0E4}"/>
                </a:ext>
              </a:extLst>
            </p:cNvPr>
            <p:cNvGrpSpPr/>
            <p:nvPr/>
          </p:nvGrpSpPr>
          <p:grpSpPr>
            <a:xfrm>
              <a:off x="457200" y="3936797"/>
              <a:ext cx="4384088" cy="2338046"/>
              <a:chOff x="457200" y="3936797"/>
              <a:chExt cx="4384088" cy="2338046"/>
            </a:xfrm>
          </p:grpSpPr>
          <p:pic>
            <p:nvPicPr>
              <p:cNvPr id="9" name="Picture 8" descr="server.jpeg">
                <a:extLst>
                  <a:ext uri="{FF2B5EF4-FFF2-40B4-BE49-F238E27FC236}">
                    <a16:creationId xmlns:a16="http://schemas.microsoft.com/office/drawing/2014/main" id="{00F6025D-983C-1049-8037-BC9BB7F51C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7200" y="5674580"/>
                <a:ext cx="527569" cy="527569"/>
              </a:xfrm>
              <a:prstGeom prst="rect">
                <a:avLst/>
              </a:prstGeom>
            </p:spPr>
          </p:pic>
          <p:pic>
            <p:nvPicPr>
              <p:cNvPr id="15" name="Picture 14" descr="server.jpeg">
                <a:extLst>
                  <a:ext uri="{FF2B5EF4-FFF2-40B4-BE49-F238E27FC236}">
                    <a16:creationId xmlns:a16="http://schemas.microsoft.com/office/drawing/2014/main" id="{702595FB-E0EF-2F49-80BB-040FC0161F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48455" y="5617524"/>
                <a:ext cx="527569" cy="527569"/>
              </a:xfrm>
              <a:prstGeom prst="rect">
                <a:avLst/>
              </a:prstGeom>
            </p:spPr>
          </p:pic>
          <p:pic>
            <p:nvPicPr>
              <p:cNvPr id="16" name="Picture 15" descr="server.jpeg">
                <a:extLst>
                  <a:ext uri="{FF2B5EF4-FFF2-40B4-BE49-F238E27FC236}">
                    <a16:creationId xmlns:a16="http://schemas.microsoft.com/office/drawing/2014/main" id="{A534AFBF-7EE8-B241-AC3D-9FC8B91BA5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1553" y="3936797"/>
                <a:ext cx="527569" cy="527569"/>
              </a:xfrm>
              <a:prstGeom prst="rect">
                <a:avLst/>
              </a:prstGeom>
            </p:spPr>
          </p:pic>
          <p:pic>
            <p:nvPicPr>
              <p:cNvPr id="17" name="Picture 16" descr="server.jpeg">
                <a:extLst>
                  <a:ext uri="{FF2B5EF4-FFF2-40B4-BE49-F238E27FC236}">
                    <a16:creationId xmlns:a16="http://schemas.microsoft.com/office/drawing/2014/main" id="{50325847-7025-3640-A7A9-D9E90A2014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0101" y="4046843"/>
                <a:ext cx="527569" cy="527569"/>
              </a:xfrm>
              <a:prstGeom prst="rect">
                <a:avLst/>
              </a:prstGeom>
            </p:spPr>
          </p:pic>
          <p:pic>
            <p:nvPicPr>
              <p:cNvPr id="18" name="Picture 17" descr="server.jpeg">
                <a:extLst>
                  <a:ext uri="{FF2B5EF4-FFF2-40B4-BE49-F238E27FC236}">
                    <a16:creationId xmlns:a16="http://schemas.microsoft.com/office/drawing/2014/main" id="{8CE40A80-58BD-5347-947C-F8F9EAB1C1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31955" y="5747274"/>
                <a:ext cx="527569" cy="527569"/>
              </a:xfrm>
              <a:prstGeom prst="rect">
                <a:avLst/>
              </a:prstGeom>
            </p:spPr>
          </p:pic>
          <p:pic>
            <p:nvPicPr>
              <p:cNvPr id="19" name="Picture 18" descr="server.jpeg">
                <a:extLst>
                  <a:ext uri="{FF2B5EF4-FFF2-40B4-BE49-F238E27FC236}">
                    <a16:creationId xmlns:a16="http://schemas.microsoft.com/office/drawing/2014/main" id="{A63818B6-4F07-F545-9876-0FE44F8538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13719" y="5720638"/>
                <a:ext cx="527569" cy="527569"/>
              </a:xfrm>
              <a:prstGeom prst="rect">
                <a:avLst/>
              </a:prstGeom>
            </p:spPr>
          </p:pic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FBFF8CCE-B18A-C347-9837-FFC9D90FA0AF}"/>
                  </a:ext>
                </a:extLst>
              </p:cNvPr>
              <p:cNvCxnSpPr>
                <a:cxnSpLocks/>
                <a:stCxn id="9" idx="3"/>
                <a:endCxn id="4" idx="2"/>
              </p:cNvCxnSpPr>
              <p:nvPr/>
            </p:nvCxnSpPr>
            <p:spPr bwMode="auto">
              <a:xfrm flipV="1">
                <a:off x="984769" y="5559967"/>
                <a:ext cx="462476" cy="37839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82176E2C-F76A-024C-868A-2FB8A25319E6}"/>
                  </a:ext>
                </a:extLst>
              </p:cNvPr>
              <p:cNvCxnSpPr>
                <a:cxnSpLocks/>
                <a:stCxn id="4" idx="2"/>
                <a:endCxn id="15" idx="1"/>
              </p:cNvCxnSpPr>
              <p:nvPr/>
            </p:nvCxnSpPr>
            <p:spPr bwMode="auto">
              <a:xfrm>
                <a:off x="1447245" y="5559967"/>
                <a:ext cx="301210" cy="32134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7BA69657-6FBC-1E4A-A242-098602846746}"/>
                  </a:ext>
                </a:extLst>
              </p:cNvPr>
              <p:cNvCxnSpPr>
                <a:cxnSpLocks/>
                <a:stCxn id="6" idx="1"/>
                <a:endCxn id="16" idx="3"/>
              </p:cNvCxnSpPr>
              <p:nvPr/>
            </p:nvCxnSpPr>
            <p:spPr bwMode="auto">
              <a:xfrm flipH="1" flipV="1">
                <a:off x="1479122" y="4200582"/>
                <a:ext cx="796902" cy="30535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C4B8955A-0BEC-5A44-98C6-63CF704E7CCA}"/>
                  </a:ext>
                </a:extLst>
              </p:cNvPr>
              <p:cNvCxnSpPr>
                <a:cxnSpLocks/>
                <a:stCxn id="6" idx="3"/>
                <a:endCxn id="17" idx="1"/>
              </p:cNvCxnSpPr>
              <p:nvPr/>
            </p:nvCxnSpPr>
            <p:spPr bwMode="auto">
              <a:xfrm flipV="1">
                <a:off x="2970806" y="4310628"/>
                <a:ext cx="889295" cy="195309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D3EBCC50-0611-804B-9884-B313CBEB5423}"/>
                  </a:ext>
                </a:extLst>
              </p:cNvPr>
              <p:cNvCxnSpPr>
                <a:cxnSpLocks/>
                <a:stCxn id="5" idx="2"/>
                <a:endCxn id="18" idx="3"/>
              </p:cNvCxnSpPr>
              <p:nvPr/>
            </p:nvCxnSpPr>
            <p:spPr bwMode="auto">
              <a:xfrm flipH="1">
                <a:off x="3559524" y="5559967"/>
                <a:ext cx="406804" cy="45109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B7929C5E-E9EB-E844-8F33-967DDE072CB5}"/>
                  </a:ext>
                </a:extLst>
              </p:cNvPr>
              <p:cNvCxnSpPr>
                <a:cxnSpLocks/>
                <a:stCxn id="5" idx="2"/>
                <a:endCxn id="19" idx="1"/>
              </p:cNvCxnSpPr>
              <p:nvPr/>
            </p:nvCxnSpPr>
            <p:spPr bwMode="auto">
              <a:xfrm>
                <a:off x="3966328" y="5559967"/>
                <a:ext cx="347391" cy="424456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B467917-976A-E74F-A67E-0E6D7EEDC9CF}"/>
              </a:ext>
            </a:extLst>
          </p:cNvPr>
          <p:cNvGrpSpPr/>
          <p:nvPr/>
        </p:nvGrpSpPr>
        <p:grpSpPr>
          <a:xfrm>
            <a:off x="1447245" y="3168532"/>
            <a:ext cx="2519083" cy="2044043"/>
            <a:chOff x="1447245" y="3168532"/>
            <a:chExt cx="2519083" cy="2044043"/>
          </a:xfrm>
        </p:grpSpPr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0B4A4DCA-1918-D34D-9081-7E5968B0B39D}"/>
                </a:ext>
              </a:extLst>
            </p:cNvPr>
            <p:cNvCxnSpPr>
              <a:endCxn id="6" idx="0"/>
            </p:cNvCxnSpPr>
            <p:nvPr/>
          </p:nvCxnSpPr>
          <p:spPr bwMode="auto">
            <a:xfrm flipH="1">
              <a:off x="2623415" y="3168532"/>
              <a:ext cx="27436" cy="116370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F89B3F62-2591-2743-ACD9-0EC8955FCC55}"/>
                </a:ext>
              </a:extLst>
            </p:cNvPr>
            <p:cNvCxnSpPr>
              <a:cxnSpLocks/>
              <a:stCxn id="7" idx="2"/>
              <a:endCxn id="4" idx="0"/>
            </p:cNvCxnSpPr>
            <p:nvPr/>
          </p:nvCxnSpPr>
          <p:spPr bwMode="auto">
            <a:xfrm flipH="1">
              <a:off x="1447245" y="3168532"/>
              <a:ext cx="1203607" cy="204404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0C38695E-8EF4-6240-B107-1A8DEE062D6B}"/>
                </a:ext>
              </a:extLst>
            </p:cNvPr>
            <p:cNvCxnSpPr>
              <a:cxnSpLocks/>
              <a:stCxn id="7" idx="2"/>
              <a:endCxn id="5" idx="0"/>
            </p:cNvCxnSpPr>
            <p:nvPr/>
          </p:nvCxnSpPr>
          <p:spPr bwMode="auto">
            <a:xfrm>
              <a:off x="2650852" y="3168532"/>
              <a:ext cx="1315476" cy="204404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8A123AC-AFEC-9840-9D05-218D9F460626}"/>
              </a:ext>
            </a:extLst>
          </p:cNvPr>
          <p:cNvGrpSpPr/>
          <p:nvPr/>
        </p:nvGrpSpPr>
        <p:grpSpPr>
          <a:xfrm>
            <a:off x="2988735" y="1562800"/>
            <a:ext cx="2031582" cy="1592448"/>
            <a:chOff x="2988735" y="1562800"/>
            <a:chExt cx="2031582" cy="1592448"/>
          </a:xfrm>
        </p:grpSpPr>
        <p:sp>
          <p:nvSpPr>
            <p:cNvPr id="72" name="Multidocument 71">
              <a:extLst>
                <a:ext uri="{FF2B5EF4-FFF2-40B4-BE49-F238E27FC236}">
                  <a16:creationId xmlns:a16="http://schemas.microsoft.com/office/drawing/2014/main" id="{633AEB7E-0EC4-2946-B99E-76AC2BEBA71A}"/>
                </a:ext>
              </a:extLst>
            </p:cNvPr>
            <p:cNvSpPr/>
            <p:nvPr/>
          </p:nvSpPr>
          <p:spPr>
            <a:xfrm>
              <a:off x="2988735" y="2516302"/>
              <a:ext cx="2031582" cy="638946"/>
            </a:xfrm>
            <a:prstGeom prst="flowChartMultidocumen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Access Control Policies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87C2D78-A7CA-2546-A345-841EAD83D2A3}"/>
                </a:ext>
              </a:extLst>
            </p:cNvPr>
            <p:cNvGrpSpPr/>
            <p:nvPr/>
          </p:nvGrpSpPr>
          <p:grpSpPr>
            <a:xfrm>
              <a:off x="3876396" y="1562800"/>
              <a:ext cx="535790" cy="953502"/>
              <a:chOff x="3876396" y="1562800"/>
              <a:chExt cx="535790" cy="953502"/>
            </a:xfrm>
          </p:grpSpPr>
          <p:pic>
            <p:nvPicPr>
              <p:cNvPr id="71" name="Picture 70" descr="user.jpeg">
                <a:extLst>
                  <a:ext uri="{FF2B5EF4-FFF2-40B4-BE49-F238E27FC236}">
                    <a16:creationId xmlns:a16="http://schemas.microsoft.com/office/drawing/2014/main" id="{98BB5096-0B1E-8042-889C-F0484F9E19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76396" y="1562800"/>
                <a:ext cx="535790" cy="535790"/>
              </a:xfrm>
              <a:prstGeom prst="rect">
                <a:avLst/>
              </a:prstGeom>
            </p:spPr>
          </p:pic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BBE4765E-BCCB-F34C-BE9D-4C7ACC559FBA}"/>
                  </a:ext>
                </a:extLst>
              </p:cNvPr>
              <p:cNvCxnSpPr>
                <a:stCxn id="71" idx="2"/>
                <a:endCxn id="72" idx="0"/>
              </p:cNvCxnSpPr>
              <p:nvPr/>
            </p:nvCxnSpPr>
            <p:spPr bwMode="auto">
              <a:xfrm>
                <a:off x="4144291" y="2098590"/>
                <a:ext cx="0" cy="417712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</p:grp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8D5EE83-1B39-B540-9572-A94C2D96500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277257" y="3155250"/>
            <a:ext cx="898320" cy="223102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744429EC-6B53-0441-94D6-81B217C8A5AC}"/>
              </a:ext>
            </a:extLst>
          </p:cNvPr>
          <p:cNvSpPr txBox="1"/>
          <p:nvPr/>
        </p:nvSpPr>
        <p:spPr>
          <a:xfrm>
            <a:off x="4855623" y="4142010"/>
            <a:ext cx="4072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How to generate new ACP?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FBF2F7E-38DF-B14D-A2DC-79E13C783B02}"/>
              </a:ext>
            </a:extLst>
          </p:cNvPr>
          <p:cNvGrpSpPr/>
          <p:nvPr/>
        </p:nvGrpSpPr>
        <p:grpSpPr>
          <a:xfrm>
            <a:off x="4783238" y="5493467"/>
            <a:ext cx="1082348" cy="754740"/>
            <a:chOff x="7548723" y="4704795"/>
            <a:chExt cx="1082348" cy="754740"/>
          </a:xfrm>
        </p:grpSpPr>
        <p:pic>
          <p:nvPicPr>
            <p:cNvPr id="76" name="Picture 75" descr="evil.png">
              <a:extLst>
                <a:ext uri="{FF2B5EF4-FFF2-40B4-BE49-F238E27FC236}">
                  <a16:creationId xmlns:a16="http://schemas.microsoft.com/office/drawing/2014/main" id="{A8955ABF-4C51-B240-9B43-D60A99E107A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3829" y="4704795"/>
              <a:ext cx="444925" cy="444925"/>
            </a:xfrm>
            <a:prstGeom prst="rect">
              <a:avLst/>
            </a:prstGeom>
          </p:spPr>
        </p:pic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ADB984CD-3DB2-7E4D-B631-55AC58E9E1D1}"/>
                </a:ext>
              </a:extLst>
            </p:cNvPr>
            <p:cNvSpPr txBox="1"/>
            <p:nvPr/>
          </p:nvSpPr>
          <p:spPr>
            <a:xfrm>
              <a:off x="7548723" y="5120981"/>
              <a:ext cx="10823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Anomaly</a:t>
              </a:r>
            </a:p>
          </p:txBody>
        </p:sp>
      </p:grp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8FD4C95-E439-0D47-ADF3-BF0E0FFB4981}"/>
              </a:ext>
            </a:extLst>
          </p:cNvPr>
          <p:cNvSpPr/>
          <p:nvPr/>
        </p:nvSpPr>
        <p:spPr>
          <a:xfrm>
            <a:off x="5865586" y="5449284"/>
            <a:ext cx="2713970" cy="336479"/>
          </a:xfrm>
          <a:prstGeom prst="rect">
            <a:avLst/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Unknown vulnerabilities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7CD468B-1A53-C347-8600-7C12E4E78B48}"/>
              </a:ext>
            </a:extLst>
          </p:cNvPr>
          <p:cNvSpPr/>
          <p:nvPr/>
        </p:nvSpPr>
        <p:spPr>
          <a:xfrm>
            <a:off x="5865586" y="5974778"/>
            <a:ext cx="2713970" cy="336479"/>
          </a:xfrm>
          <a:prstGeom prst="rect">
            <a:avLst/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Zero-day security threat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385754F-D5BF-4546-B154-30542ED7D7DD}"/>
              </a:ext>
            </a:extLst>
          </p:cNvPr>
          <p:cNvSpPr/>
          <p:nvPr/>
        </p:nvSpPr>
        <p:spPr>
          <a:xfrm>
            <a:off x="5533269" y="1212534"/>
            <a:ext cx="3161238" cy="3584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FlowGuard [HotSDN’14]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20A9D6D4-FC0A-4B4A-A732-A24389897F44}"/>
              </a:ext>
            </a:extLst>
          </p:cNvPr>
          <p:cNvSpPr/>
          <p:nvPr/>
        </p:nvSpPr>
        <p:spPr>
          <a:xfrm>
            <a:off x="5533269" y="1882270"/>
            <a:ext cx="3161238" cy="3584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Dynamic Firewall [RAID’15]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F18ACBC-6795-0C45-8871-59140738869C}"/>
              </a:ext>
            </a:extLst>
          </p:cNvPr>
          <p:cNvSpPr/>
          <p:nvPr/>
        </p:nvSpPr>
        <p:spPr>
          <a:xfrm>
            <a:off x="5533269" y="2533534"/>
            <a:ext cx="3161238" cy="3584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Virtual Firewall [NDSS’17]</a:t>
            </a:r>
          </a:p>
        </p:txBody>
      </p:sp>
    </p:spTree>
    <p:extLst>
      <p:ext uri="{BB962C8B-B14F-4D97-AF65-F5344CB8AC3E}">
        <p14:creationId xmlns:p14="http://schemas.microsoft.com/office/powerpoint/2010/main" val="268669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101" grpId="0" animBg="1"/>
      <p:bldP spid="102" grpId="0" animBg="1"/>
      <p:bldP spid="103" grpId="0" animBg="1"/>
      <p:bldP spid="105" grpId="0" animBg="1"/>
      <p:bldP spid="10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83A01-4A0B-A549-BA51-4691748BF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111" y="161488"/>
            <a:ext cx="8878528" cy="634159"/>
          </a:xfrm>
        </p:spPr>
        <p:txBody>
          <a:bodyPr/>
          <a:lstStyle/>
          <a:p>
            <a:r>
              <a:rPr lang="en-US" sz="4000" b="0" dirty="0"/>
              <a:t>Existing Anomaly-based IDS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079A8C-E44D-7B4F-8BD0-F07D82FF8E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736" y="1056520"/>
            <a:ext cx="6310564" cy="393111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CB21626-A795-7C44-B09A-667563EDDD67}"/>
              </a:ext>
            </a:extLst>
          </p:cNvPr>
          <p:cNvSpPr/>
          <p:nvPr/>
        </p:nvSpPr>
        <p:spPr>
          <a:xfrm>
            <a:off x="515389" y="5530646"/>
            <a:ext cx="3724102" cy="703900"/>
          </a:xfrm>
          <a:prstGeom prst="rect">
            <a:avLst/>
          </a:prstGeom>
          <a:solidFill>
            <a:srgbClr val="DEECF7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cs typeface="Times New Roman" panose="02020603050405020304" pitchFamily="18" charset="0"/>
              </a:rPr>
              <a:t>Uncover novel security threats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82AF86-58DE-E447-833B-18ACAE6A811D}"/>
              </a:ext>
            </a:extLst>
          </p:cNvPr>
          <p:cNvSpPr/>
          <p:nvPr/>
        </p:nvSpPr>
        <p:spPr>
          <a:xfrm>
            <a:off x="4950105" y="5530646"/>
            <a:ext cx="3724102" cy="703900"/>
          </a:xfrm>
          <a:prstGeom prst="rect">
            <a:avLst/>
          </a:prstGeom>
          <a:solidFill>
            <a:srgbClr val="FFBCB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Obscure outcome</a:t>
            </a:r>
          </a:p>
        </p:txBody>
      </p:sp>
      <p:sp>
        <p:nvSpPr>
          <p:cNvPr id="15" name="Multidocument 14">
            <a:extLst>
              <a:ext uri="{FF2B5EF4-FFF2-40B4-BE49-F238E27FC236}">
                <a16:creationId xmlns:a16="http://schemas.microsoft.com/office/drawing/2014/main" id="{579C3CC7-4966-8E47-A065-C705B35EB7E7}"/>
              </a:ext>
            </a:extLst>
          </p:cNvPr>
          <p:cNvSpPr/>
          <p:nvPr/>
        </p:nvSpPr>
        <p:spPr>
          <a:xfrm>
            <a:off x="7502868" y="3489994"/>
            <a:ext cx="1171339" cy="1290927"/>
          </a:xfrm>
          <a:prstGeom prst="flowChartMultidocumen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Access Control Policies</a:t>
            </a:r>
          </a:p>
        </p:txBody>
      </p:sp>
      <p:sp>
        <p:nvSpPr>
          <p:cNvPr id="4" name="Left-Right Arrow 3">
            <a:extLst>
              <a:ext uri="{FF2B5EF4-FFF2-40B4-BE49-F238E27FC236}">
                <a16:creationId xmlns:a16="http://schemas.microsoft.com/office/drawing/2014/main" id="{68C4F97F-8949-1146-86BD-71253D17B59B}"/>
              </a:ext>
            </a:extLst>
          </p:cNvPr>
          <p:cNvSpPr/>
          <p:nvPr/>
        </p:nvSpPr>
        <p:spPr bwMode="auto">
          <a:xfrm>
            <a:off x="5826971" y="3391593"/>
            <a:ext cx="1530548" cy="1312059"/>
          </a:xfrm>
          <a:prstGeom prst="leftRightArrow">
            <a:avLst>
              <a:gd name="adj1" fmla="val 50000"/>
              <a:gd name="adj2" fmla="val 30359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Semantic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Gap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690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296"/>
            <a:ext cx="9144000" cy="624429"/>
          </a:xfrm>
        </p:spPr>
        <p:txBody>
          <a:bodyPr/>
          <a:lstStyle/>
          <a:p>
            <a:r>
              <a:rPr lang="en-US" sz="3600" b="0" dirty="0"/>
              <a:t>Machine Learning Model Explanation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F193CEA-5F1E-5048-9E3F-274A79F42387}"/>
              </a:ext>
            </a:extLst>
          </p:cNvPr>
          <p:cNvGrpSpPr/>
          <p:nvPr/>
        </p:nvGrpSpPr>
        <p:grpSpPr>
          <a:xfrm>
            <a:off x="2809332" y="2765046"/>
            <a:ext cx="1563248" cy="1503520"/>
            <a:chOff x="2809332" y="2765046"/>
            <a:chExt cx="1563248" cy="1503520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908DB230-1CB5-FD44-A88B-E695D0223D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64221" y="2765046"/>
              <a:ext cx="924732" cy="924732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26F6F14-6030-CF4C-B6DD-20947A020B67}"/>
                </a:ext>
              </a:extLst>
            </p:cNvPr>
            <p:cNvSpPr txBox="1"/>
            <p:nvPr/>
          </p:nvSpPr>
          <p:spPr>
            <a:xfrm>
              <a:off x="2809332" y="3806901"/>
              <a:ext cx="1563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Predictor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A56942C-E554-9340-AA93-17FC6ED3D644}"/>
              </a:ext>
            </a:extLst>
          </p:cNvPr>
          <p:cNvGrpSpPr/>
          <p:nvPr/>
        </p:nvGrpSpPr>
        <p:grpSpPr>
          <a:xfrm>
            <a:off x="6593305" y="1055744"/>
            <a:ext cx="2087882" cy="5124419"/>
            <a:chOff x="6593305" y="1055744"/>
            <a:chExt cx="2087882" cy="5124419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6101BC95-A3CA-824A-9BC8-FE7AD51F5518}"/>
                </a:ext>
              </a:extLst>
            </p:cNvPr>
            <p:cNvGrpSpPr/>
            <p:nvPr/>
          </p:nvGrpSpPr>
          <p:grpSpPr>
            <a:xfrm>
              <a:off x="6593305" y="1055744"/>
              <a:ext cx="2087882" cy="4478782"/>
              <a:chOff x="6593305" y="1055744"/>
              <a:chExt cx="2087882" cy="4478782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11D4F91-6136-D14D-BA1B-C9A11A0F9F5D}"/>
                  </a:ext>
                </a:extLst>
              </p:cNvPr>
              <p:cNvSpPr/>
              <p:nvPr/>
            </p:nvSpPr>
            <p:spPr bwMode="auto">
              <a:xfrm>
                <a:off x="6593305" y="1055744"/>
                <a:ext cx="2087882" cy="447878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ＭＳ Ｐゴシック" charset="-128"/>
                </a:endParaRPr>
              </a:p>
            </p:txBody>
          </p:sp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B6B579F7-11FD-694A-AD41-2DDC846B8A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814286" y="1210010"/>
                <a:ext cx="1645920" cy="1589163"/>
              </a:xfrm>
              <a:prstGeom prst="rect">
                <a:avLst/>
              </a:prstGeom>
            </p:spPr>
          </p:pic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44A490DB-977D-F24F-A10E-B8F23BA431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814286" y="3640762"/>
                <a:ext cx="1645920" cy="1589164"/>
              </a:xfrm>
              <a:prstGeom prst="rect">
                <a:avLst/>
              </a:prstGeom>
            </p:spPr>
          </p:pic>
        </p:grp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FE4D3BE-B313-4A4B-8B55-D9520F496842}"/>
                </a:ext>
              </a:extLst>
            </p:cNvPr>
            <p:cNvSpPr txBox="1"/>
            <p:nvPr/>
          </p:nvSpPr>
          <p:spPr>
            <a:xfrm>
              <a:off x="6688334" y="5718498"/>
              <a:ext cx="19928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Explanation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9F9FAE4-9770-4444-8C89-D024321F445A}"/>
              </a:ext>
            </a:extLst>
          </p:cNvPr>
          <p:cNvGrpSpPr/>
          <p:nvPr/>
        </p:nvGrpSpPr>
        <p:grpSpPr>
          <a:xfrm>
            <a:off x="360067" y="2216334"/>
            <a:ext cx="2804154" cy="2680675"/>
            <a:chOff x="360067" y="2216334"/>
            <a:chExt cx="2804154" cy="2680675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0892D81B-DC11-ED40-8400-83A0D19554F7}"/>
                </a:ext>
              </a:extLst>
            </p:cNvPr>
            <p:cNvGrpSpPr/>
            <p:nvPr/>
          </p:nvGrpSpPr>
          <p:grpSpPr>
            <a:xfrm>
              <a:off x="360067" y="2216334"/>
              <a:ext cx="2094376" cy="2680675"/>
              <a:chOff x="360067" y="2216334"/>
              <a:chExt cx="2094376" cy="2680675"/>
            </a:xfrm>
          </p:grpSpPr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442655AC-438A-2247-AC2D-B2A025D63F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0067" y="2216334"/>
                <a:ext cx="2094376" cy="2022157"/>
              </a:xfrm>
              <a:prstGeom prst="rect">
                <a:avLst/>
              </a:prstGeom>
            </p:spPr>
          </p:pic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89873440-56BD-254A-AE54-493E6A97331F}"/>
                  </a:ext>
                </a:extLst>
              </p:cNvPr>
              <p:cNvSpPr txBox="1"/>
              <p:nvPr/>
            </p:nvSpPr>
            <p:spPr>
              <a:xfrm>
                <a:off x="897339" y="4435344"/>
                <a:ext cx="10198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Input</a:t>
                </a:r>
              </a:p>
            </p:txBody>
          </p:sp>
        </p:grp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A2CEBF4-7576-1B4A-87D3-EE2093E10335}"/>
                </a:ext>
              </a:extLst>
            </p:cNvPr>
            <p:cNvCxnSpPr>
              <a:stCxn id="14" idx="3"/>
              <a:endCxn id="18" idx="1"/>
            </p:cNvCxnSpPr>
            <p:nvPr/>
          </p:nvCxnSpPr>
          <p:spPr bwMode="auto">
            <a:xfrm flipV="1">
              <a:off x="2454443" y="3227412"/>
              <a:ext cx="709778" cy="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A7C00F7-D7DE-F344-B369-4684913A7724}"/>
              </a:ext>
            </a:extLst>
          </p:cNvPr>
          <p:cNvGrpSpPr/>
          <p:nvPr/>
        </p:nvGrpSpPr>
        <p:grpSpPr>
          <a:xfrm>
            <a:off x="4088953" y="1693114"/>
            <a:ext cx="2303556" cy="3665560"/>
            <a:chOff x="4088953" y="1693114"/>
            <a:chExt cx="2303556" cy="3665560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2E42EF84-2511-164D-A35A-D9937FDDF571}"/>
                </a:ext>
              </a:extLst>
            </p:cNvPr>
            <p:cNvSpPr txBox="1"/>
            <p:nvPr/>
          </p:nvSpPr>
          <p:spPr>
            <a:xfrm>
              <a:off x="4818039" y="4897009"/>
              <a:ext cx="15744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Outcome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1286A45-2AB8-954F-A6F1-62D1661F5F60}"/>
                </a:ext>
              </a:extLst>
            </p:cNvPr>
            <p:cNvSpPr txBox="1"/>
            <p:nvPr/>
          </p:nvSpPr>
          <p:spPr>
            <a:xfrm>
              <a:off x="5232506" y="1693114"/>
              <a:ext cx="9162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CAT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2C9EC8B-59C6-7E4E-AC95-109C7A4935BB}"/>
                </a:ext>
              </a:extLst>
            </p:cNvPr>
            <p:cNvSpPr txBox="1"/>
            <p:nvPr/>
          </p:nvSpPr>
          <p:spPr>
            <a:xfrm>
              <a:off x="5189515" y="3976881"/>
              <a:ext cx="10021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DOG</a:t>
              </a: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207A8363-182F-DF45-9010-5D026678496D}"/>
                </a:ext>
              </a:extLst>
            </p:cNvPr>
            <p:cNvCxnSpPr>
              <a:cxnSpLocks/>
              <a:stCxn id="18" idx="3"/>
              <a:endCxn id="20" idx="1"/>
            </p:cNvCxnSpPr>
            <p:nvPr/>
          </p:nvCxnSpPr>
          <p:spPr bwMode="auto">
            <a:xfrm flipV="1">
              <a:off x="4088953" y="1954724"/>
              <a:ext cx="1143553" cy="12726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973617A2-342B-3C4E-B810-419DFDEB24B1}"/>
                </a:ext>
              </a:extLst>
            </p:cNvPr>
            <p:cNvCxnSpPr>
              <a:cxnSpLocks/>
              <a:stCxn id="18" idx="3"/>
              <a:endCxn id="53" idx="1"/>
            </p:cNvCxnSpPr>
            <p:nvPr/>
          </p:nvCxnSpPr>
          <p:spPr bwMode="auto">
            <a:xfrm>
              <a:off x="4088953" y="3227412"/>
              <a:ext cx="1100562" cy="101107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0787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569"/>
    </mc:Choice>
    <mc:Fallback xmlns="">
      <p:transition xmlns:p14="http://schemas.microsoft.com/office/powerpoint/2010/main" spd="slow" advTm="195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F6F9C0D-09B0-C441-A48D-725481B2E517}"/>
              </a:ext>
            </a:extLst>
          </p:cNvPr>
          <p:cNvSpPr/>
          <p:nvPr/>
        </p:nvSpPr>
        <p:spPr bwMode="auto">
          <a:xfrm>
            <a:off x="4860292" y="4075798"/>
            <a:ext cx="3745264" cy="2304397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C999C9F-D367-014C-8D6F-0597EF3FD469}"/>
              </a:ext>
            </a:extLst>
          </p:cNvPr>
          <p:cNvSpPr/>
          <p:nvPr/>
        </p:nvSpPr>
        <p:spPr bwMode="auto">
          <a:xfrm>
            <a:off x="4865336" y="1019827"/>
            <a:ext cx="3745264" cy="2304397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024AF8-884F-684A-993A-21B131472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/>
              <a:t>Explanation Mechanisms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16CF6C5-D630-0845-BBEE-0ACAB3A94BD9}"/>
              </a:ext>
            </a:extLst>
          </p:cNvPr>
          <p:cNvGrpSpPr/>
          <p:nvPr/>
        </p:nvGrpSpPr>
        <p:grpSpPr>
          <a:xfrm>
            <a:off x="1044947" y="1104918"/>
            <a:ext cx="7258911" cy="2052717"/>
            <a:chOff x="1044947" y="1104918"/>
            <a:chExt cx="7258911" cy="205271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5D9323B-3189-9541-A3D2-86D30ED46410}"/>
                </a:ext>
              </a:extLst>
            </p:cNvPr>
            <p:cNvGrpSpPr/>
            <p:nvPr/>
          </p:nvGrpSpPr>
          <p:grpSpPr>
            <a:xfrm>
              <a:off x="1044947" y="1104918"/>
              <a:ext cx="1560042" cy="2038398"/>
              <a:chOff x="1044947" y="1104918"/>
              <a:chExt cx="1560042" cy="2038398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5A797A51-4EBD-9341-918F-A899F0EDBC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3689" y="1104918"/>
                <a:ext cx="1511300" cy="1511300"/>
              </a:xfrm>
              <a:prstGeom prst="rect">
                <a:avLst/>
              </a:prstGeom>
            </p:spPr>
          </p:pic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9E87AD8-2A36-AA4C-8D12-B23E35DC92B7}"/>
                  </a:ext>
                </a:extLst>
              </p:cNvPr>
              <p:cNvSpPr txBox="1"/>
              <p:nvPr/>
            </p:nvSpPr>
            <p:spPr>
              <a:xfrm>
                <a:off x="1044947" y="2743206"/>
                <a:ext cx="15600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err="1"/>
                  <a:t>Whitebox</a:t>
                </a:r>
                <a:endParaRPr lang="en-US" dirty="0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AFE753D-C7D8-7C4C-BF19-E875D98D21D4}"/>
                </a:ext>
              </a:extLst>
            </p:cNvPr>
            <p:cNvGrpSpPr/>
            <p:nvPr/>
          </p:nvGrpSpPr>
          <p:grpSpPr>
            <a:xfrm>
              <a:off x="5170135" y="1332155"/>
              <a:ext cx="3133723" cy="1825480"/>
              <a:chOff x="5170135" y="1332155"/>
              <a:chExt cx="3133723" cy="1825480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A6E0A75-6D5B-4B46-8008-17C705115D65}"/>
                  </a:ext>
                </a:extLst>
              </p:cNvPr>
              <p:cNvSpPr txBox="1"/>
              <p:nvPr/>
            </p:nvSpPr>
            <p:spPr>
              <a:xfrm>
                <a:off x="6035238" y="2757525"/>
                <a:ext cx="148951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Blackbox</a:t>
                </a:r>
              </a:p>
            </p:txBody>
          </p: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87354A69-21D2-7C43-BAD1-6DB181F545D8}"/>
                  </a:ext>
                </a:extLst>
              </p:cNvPr>
              <p:cNvGrpSpPr/>
              <p:nvPr/>
            </p:nvGrpSpPr>
            <p:grpSpPr>
              <a:xfrm>
                <a:off x="5170135" y="1332155"/>
                <a:ext cx="3133723" cy="1014413"/>
                <a:chOff x="5219700" y="1719261"/>
                <a:chExt cx="3133723" cy="1014413"/>
              </a:xfrm>
            </p:grpSpPr>
            <p:sp>
              <p:nvSpPr>
                <p:cNvPr id="6" name="Rounded Rectangle 5">
                  <a:extLst>
                    <a:ext uri="{FF2B5EF4-FFF2-40B4-BE49-F238E27FC236}">
                      <a16:creationId xmlns:a16="http://schemas.microsoft.com/office/drawing/2014/main" id="{CCEB36A6-2342-7643-A31B-7A7B959948E9}"/>
                    </a:ext>
                  </a:extLst>
                </p:cNvPr>
                <p:cNvSpPr/>
                <p:nvPr/>
              </p:nvSpPr>
              <p:spPr bwMode="auto">
                <a:xfrm>
                  <a:off x="6229349" y="1719261"/>
                  <a:ext cx="1114425" cy="1014413"/>
                </a:xfrm>
                <a:prstGeom prst="roundRect">
                  <a:avLst/>
                </a:prstGeom>
                <a:solidFill>
                  <a:srgbClr val="DEECF7"/>
                </a:solidFill>
                <a:ln w="9525" cap="flat" cmpd="sng" algn="ctr">
                  <a:solidFill>
                    <a:schemeClr val="bg1">
                      <a:lumMod val="6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itchFamily="34" charset="0"/>
                      <a:ea typeface="ＭＳ Ｐゴシック" charset="-128"/>
                    </a:rPr>
                    <a:t>Black </a:t>
                  </a: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dirty="0"/>
                    <a:t>B</a:t>
                  </a:r>
                  <a:r>
                    <a:rPr kumimoji="0" lang="en-US" sz="1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itchFamily="34" charset="0"/>
                      <a:ea typeface="ＭＳ Ｐゴシック" charset="-128"/>
                    </a:rPr>
                    <a:t>ox</a:t>
                  </a:r>
                </a:p>
              </p:txBody>
            </p:sp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3D09E8BC-83B8-9D42-98B8-B8F51548B4DA}"/>
                    </a:ext>
                  </a:extLst>
                </p:cNvPr>
                <p:cNvSpPr/>
                <p:nvPr/>
              </p:nvSpPr>
              <p:spPr bwMode="auto">
                <a:xfrm>
                  <a:off x="5219700" y="2002630"/>
                  <a:ext cx="438150" cy="447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itchFamily="34" charset="0"/>
                      <a:ea typeface="ＭＳ Ｐゴシック" charset="-128"/>
                    </a:rPr>
                    <a:t>x</a:t>
                  </a:r>
                </a:p>
              </p:txBody>
            </p:sp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8831F6CE-51AA-3B46-8146-FF9FCA9917D8}"/>
                    </a:ext>
                  </a:extLst>
                </p:cNvPr>
                <p:cNvSpPr/>
                <p:nvPr/>
              </p:nvSpPr>
              <p:spPr bwMode="auto">
                <a:xfrm>
                  <a:off x="7915273" y="2002630"/>
                  <a:ext cx="438150" cy="447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itchFamily="34" charset="0"/>
                      <a:ea typeface="ＭＳ Ｐゴシック" charset="-128"/>
                    </a:rPr>
                    <a:t>y</a:t>
                  </a:r>
                </a:p>
              </p:txBody>
            </p: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48890255-D572-F74D-BF68-DE93FFE87714}"/>
                    </a:ext>
                  </a:extLst>
                </p:cNvPr>
                <p:cNvCxnSpPr>
                  <a:endCxn id="6" idx="1"/>
                </p:cNvCxnSpPr>
                <p:nvPr/>
              </p:nvCxnSpPr>
              <p:spPr bwMode="auto">
                <a:xfrm>
                  <a:off x="5657850" y="2226467"/>
                  <a:ext cx="571499" cy="1"/>
                </a:xfrm>
                <a:prstGeom prst="line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E4F74F6E-AEB1-1048-A803-7A45E0375FA2}"/>
                    </a:ext>
                  </a:extLst>
                </p:cNvPr>
                <p:cNvCxnSpPr>
                  <a:cxnSpLocks/>
                  <a:stCxn id="6" idx="3"/>
                  <a:endCxn id="11" idx="2"/>
                </p:cNvCxnSpPr>
                <p:nvPr/>
              </p:nvCxnSpPr>
              <p:spPr bwMode="auto">
                <a:xfrm flipV="1">
                  <a:off x="7343774" y="2226467"/>
                  <a:ext cx="571499" cy="1"/>
                </a:xfrm>
                <a:prstGeom prst="line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</p:grp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6E22F62-438C-A546-A64F-7103D8E1FD82}"/>
              </a:ext>
            </a:extLst>
          </p:cNvPr>
          <p:cNvGrpSpPr/>
          <p:nvPr/>
        </p:nvGrpSpPr>
        <p:grpSpPr>
          <a:xfrm>
            <a:off x="569849" y="3777452"/>
            <a:ext cx="7734009" cy="2586476"/>
            <a:chOff x="569849" y="3777452"/>
            <a:chExt cx="7734009" cy="2586476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DFB84C3-36B4-C149-B44F-E79D98700D37}"/>
                </a:ext>
              </a:extLst>
            </p:cNvPr>
            <p:cNvGrpSpPr/>
            <p:nvPr/>
          </p:nvGrpSpPr>
          <p:grpSpPr>
            <a:xfrm>
              <a:off x="569849" y="3777452"/>
              <a:ext cx="3166787" cy="2586476"/>
              <a:chOff x="569849" y="3777452"/>
              <a:chExt cx="3166787" cy="2586476"/>
            </a:xfrm>
          </p:grpSpPr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4BE15643-9DBC-9D44-93BF-6E586C0842BC}"/>
                  </a:ext>
                </a:extLst>
              </p:cNvPr>
              <p:cNvGrpSpPr/>
              <p:nvPr/>
            </p:nvGrpSpPr>
            <p:grpSpPr>
              <a:xfrm>
                <a:off x="642939" y="3777452"/>
                <a:ext cx="3093697" cy="1806325"/>
                <a:chOff x="715864" y="4126705"/>
                <a:chExt cx="3243192" cy="1893491"/>
              </a:xfrm>
            </p:grpSpPr>
            <p:pic>
              <p:nvPicPr>
                <p:cNvPr id="17" name="Picture 16">
                  <a:extLst>
                    <a:ext uri="{FF2B5EF4-FFF2-40B4-BE49-F238E27FC236}">
                      <a16:creationId xmlns:a16="http://schemas.microsoft.com/office/drawing/2014/main" id="{108A377C-0A2B-4B49-B339-5732BA3D83C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53784" y="4573581"/>
                  <a:ext cx="998941" cy="998941"/>
                </a:xfrm>
                <a:prstGeom prst="rect">
                  <a:avLst/>
                </a:prstGeom>
              </p:spPr>
            </p:pic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1502B91C-777B-C14B-9DB0-97EE6159E6A9}"/>
                    </a:ext>
                  </a:extLst>
                </p:cNvPr>
                <p:cNvSpPr/>
                <p:nvPr/>
              </p:nvSpPr>
              <p:spPr bwMode="auto">
                <a:xfrm>
                  <a:off x="715864" y="4126705"/>
                  <a:ext cx="438150" cy="447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itchFamily="34" charset="0"/>
                      <a:ea typeface="ＭＳ Ｐゴシック" charset="-128"/>
                    </a:rPr>
                    <a:t>x</a:t>
                  </a:r>
                  <a:r>
                    <a:rPr kumimoji="0" lang="en-US" sz="1800" b="0" i="0" u="none" strike="noStrike" cap="none" normalizeH="0" baseline="-2500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itchFamily="34" charset="0"/>
                      <a:ea typeface="ＭＳ Ｐゴシック" charset="-128"/>
                    </a:rPr>
                    <a:t>1</a:t>
                  </a:r>
                </a:p>
              </p:txBody>
            </p:sp>
            <p:sp>
              <p:nvSpPr>
                <p:cNvPr id="20" name="Oval 19">
                  <a:extLst>
                    <a:ext uri="{FF2B5EF4-FFF2-40B4-BE49-F238E27FC236}">
                      <a16:creationId xmlns:a16="http://schemas.microsoft.com/office/drawing/2014/main" id="{CD110F63-A5B2-8C4A-BA45-1969C38C9DAB}"/>
                    </a:ext>
                  </a:extLst>
                </p:cNvPr>
                <p:cNvSpPr/>
                <p:nvPr/>
              </p:nvSpPr>
              <p:spPr bwMode="auto">
                <a:xfrm>
                  <a:off x="715864" y="5572522"/>
                  <a:ext cx="438150" cy="447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itchFamily="34" charset="0"/>
                      <a:ea typeface="ＭＳ Ｐゴシック" charset="-128"/>
                    </a:rPr>
                    <a:t>x</a:t>
                  </a:r>
                  <a:r>
                    <a:rPr kumimoji="0" lang="en-US" sz="1800" b="0" i="0" u="none" strike="noStrike" cap="none" normalizeH="0" baseline="-2500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itchFamily="34" charset="0"/>
                      <a:ea typeface="ＭＳ Ｐゴシック" charset="-128"/>
                    </a:rPr>
                    <a:t>n</a:t>
                  </a:r>
                  <a:endParaRPr kumimoji="0" lang="en-US" sz="1800" b="0" i="0" u="none" strike="noStrike" cap="none" normalizeH="0" baseline="-25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34" charset="0"/>
                    <a:ea typeface="ＭＳ Ｐゴシック" charset="-128"/>
                  </a:endParaRPr>
                </a:p>
              </p:txBody>
            </p:sp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8CD0EBD5-2C74-684E-B950-615CD96A34E8}"/>
                    </a:ext>
                  </a:extLst>
                </p:cNvPr>
                <p:cNvSpPr/>
                <p:nvPr/>
              </p:nvSpPr>
              <p:spPr bwMode="auto">
                <a:xfrm>
                  <a:off x="3166963" y="4126705"/>
                  <a:ext cx="438150" cy="447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itchFamily="34" charset="0"/>
                      <a:ea typeface="ＭＳ Ｐゴシック" charset="-128"/>
                    </a:rPr>
                    <a:t>y</a:t>
                  </a:r>
                  <a:r>
                    <a:rPr kumimoji="0" lang="en-US" sz="1800" b="0" i="0" u="none" strike="noStrike" cap="none" normalizeH="0" baseline="-2500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itchFamily="34" charset="0"/>
                      <a:ea typeface="ＭＳ Ｐゴシック" charset="-128"/>
                    </a:rPr>
                    <a:t>1</a:t>
                  </a:r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3A0973DF-ED75-554A-81CC-822475A1BA7A}"/>
                    </a:ext>
                  </a:extLst>
                </p:cNvPr>
                <p:cNvSpPr/>
                <p:nvPr/>
              </p:nvSpPr>
              <p:spPr bwMode="auto">
                <a:xfrm>
                  <a:off x="3166963" y="5572522"/>
                  <a:ext cx="438150" cy="447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itchFamily="34" charset="0"/>
                      <a:ea typeface="ＭＳ Ｐゴシック" charset="-128"/>
                    </a:rPr>
                    <a:t>y</a:t>
                  </a:r>
                  <a:r>
                    <a:rPr kumimoji="0" lang="en-US" sz="1800" b="0" i="0" u="none" strike="noStrike" cap="none" normalizeH="0" baseline="-2500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itchFamily="34" charset="0"/>
                      <a:ea typeface="ＭＳ Ｐゴシック" charset="-128"/>
                    </a:rPr>
                    <a:t>n</a:t>
                  </a:r>
                  <a:endParaRPr kumimoji="0" lang="en-US" sz="1800" b="0" i="0" u="none" strike="noStrike" cap="none" normalizeH="0" baseline="-25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34" charset="0"/>
                    <a:ea typeface="ＭＳ Ｐゴシック" charset="-128"/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BE37B9D5-CAF3-3A4D-89F7-E11C189E2F0B}"/>
                    </a:ext>
                  </a:extLst>
                </p:cNvPr>
                <p:cNvSpPr txBox="1"/>
                <p:nvPr/>
              </p:nvSpPr>
              <p:spPr>
                <a:xfrm rot="5400000">
                  <a:off x="3302786" y="4782390"/>
                  <a:ext cx="604653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000" dirty="0"/>
                    <a:t>…</a:t>
                  </a:r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1082F80A-F281-EA41-A829-4B1C0E6DFC19}"/>
                    </a:ext>
                  </a:extLst>
                </p:cNvPr>
                <p:cNvSpPr txBox="1"/>
                <p:nvPr/>
              </p:nvSpPr>
              <p:spPr>
                <a:xfrm rot="5400000">
                  <a:off x="767481" y="4719508"/>
                  <a:ext cx="604653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000" dirty="0"/>
                    <a:t>…</a:t>
                  </a:r>
                </a:p>
              </p:txBody>
            </p:sp>
            <p:cxnSp>
              <p:nvCxnSpPr>
                <p:cNvPr id="26" name="Straight Arrow Connector 25">
                  <a:extLst>
                    <a:ext uri="{FF2B5EF4-FFF2-40B4-BE49-F238E27FC236}">
                      <a16:creationId xmlns:a16="http://schemas.microsoft.com/office/drawing/2014/main" id="{929EF5F0-1DA8-FD48-9642-4E4CA576E7C5}"/>
                    </a:ext>
                  </a:extLst>
                </p:cNvPr>
                <p:cNvCxnSpPr/>
                <p:nvPr/>
              </p:nvCxnSpPr>
              <p:spPr bwMode="auto">
                <a:xfrm>
                  <a:off x="1154014" y="4350542"/>
                  <a:ext cx="695325" cy="483464"/>
                </a:xfrm>
                <a:prstGeom prst="straightConnector1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27" name="Straight Arrow Connector 26">
                  <a:extLst>
                    <a:ext uri="{FF2B5EF4-FFF2-40B4-BE49-F238E27FC236}">
                      <a16:creationId xmlns:a16="http://schemas.microsoft.com/office/drawing/2014/main" id="{BF6324E4-0332-8D4A-8442-BD5AC8A7861F}"/>
                    </a:ext>
                  </a:extLst>
                </p:cNvPr>
                <p:cNvCxnSpPr>
                  <a:cxnSpLocks/>
                  <a:stCxn id="20" idx="6"/>
                </p:cNvCxnSpPr>
                <p:nvPr/>
              </p:nvCxnSpPr>
              <p:spPr bwMode="auto">
                <a:xfrm flipV="1">
                  <a:off x="1154014" y="5375778"/>
                  <a:ext cx="683975" cy="420581"/>
                </a:xfrm>
                <a:prstGeom prst="straightConnector1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30" name="Straight Arrow Connector 29">
                  <a:extLst>
                    <a:ext uri="{FF2B5EF4-FFF2-40B4-BE49-F238E27FC236}">
                      <a16:creationId xmlns:a16="http://schemas.microsoft.com/office/drawing/2014/main" id="{7E50A73D-5C35-2B4A-903D-ED88DA16B4ED}"/>
                    </a:ext>
                  </a:extLst>
                </p:cNvPr>
                <p:cNvCxnSpPr>
                  <a:cxnSpLocks/>
                  <a:endCxn id="21" idx="2"/>
                </p:cNvCxnSpPr>
                <p:nvPr/>
              </p:nvCxnSpPr>
              <p:spPr bwMode="auto">
                <a:xfrm flipV="1">
                  <a:off x="2573239" y="4350542"/>
                  <a:ext cx="593724" cy="516895"/>
                </a:xfrm>
                <a:prstGeom prst="straightConnector1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33" name="Straight Arrow Connector 32">
                  <a:extLst>
                    <a:ext uri="{FF2B5EF4-FFF2-40B4-BE49-F238E27FC236}">
                      <a16:creationId xmlns:a16="http://schemas.microsoft.com/office/drawing/2014/main" id="{68830DCC-50C6-F849-96E2-B330CC938DBB}"/>
                    </a:ext>
                  </a:extLst>
                </p:cNvPr>
                <p:cNvCxnSpPr>
                  <a:cxnSpLocks/>
                  <a:endCxn id="22" idx="2"/>
                </p:cNvCxnSpPr>
                <p:nvPr/>
              </p:nvCxnSpPr>
              <p:spPr bwMode="auto">
                <a:xfrm>
                  <a:off x="2739182" y="5438660"/>
                  <a:ext cx="427781" cy="357699"/>
                </a:xfrm>
                <a:prstGeom prst="straightConnector1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C9DB3AB-B901-8049-A487-0ED9FEED527D}"/>
                  </a:ext>
                </a:extLst>
              </p:cNvPr>
              <p:cNvSpPr txBox="1"/>
              <p:nvPr/>
            </p:nvSpPr>
            <p:spPr>
              <a:xfrm>
                <a:off x="569849" y="5963818"/>
                <a:ext cx="288893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Global Explanation</a:t>
                </a:r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F821211-9D3A-8448-BAAB-4477F3D61230}"/>
                </a:ext>
              </a:extLst>
            </p:cNvPr>
            <p:cNvGrpSpPr/>
            <p:nvPr/>
          </p:nvGrpSpPr>
          <p:grpSpPr>
            <a:xfrm>
              <a:off x="5161991" y="4409857"/>
              <a:ext cx="3141867" cy="1892308"/>
              <a:chOff x="5161991" y="4409857"/>
              <a:chExt cx="3141867" cy="1892308"/>
            </a:xfrm>
          </p:grpSpPr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93067AA9-1CA0-5349-A305-DE7426698C02}"/>
                  </a:ext>
                </a:extLst>
              </p:cNvPr>
              <p:cNvSpPr/>
              <p:nvPr/>
            </p:nvSpPr>
            <p:spPr bwMode="auto">
              <a:xfrm>
                <a:off x="5161991" y="4680615"/>
                <a:ext cx="438150" cy="447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34" charset="0"/>
                    <a:ea typeface="ＭＳ Ｐゴシック" charset="-128"/>
                  </a:rPr>
                  <a:t>x</a:t>
                </a:r>
                <a:r>
                  <a:rPr kumimoji="0" lang="en-US" sz="1800" b="0" i="0" u="none" strike="noStrike" cap="none" normalizeH="0" baseline="-25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34" charset="0"/>
                    <a:ea typeface="ＭＳ Ｐゴシック" charset="-128"/>
                  </a:rPr>
                  <a:t>i</a:t>
                </a: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F0289EA9-7B5E-1146-8741-4115A74E08F1}"/>
                  </a:ext>
                </a:extLst>
              </p:cNvPr>
              <p:cNvSpPr/>
              <p:nvPr/>
            </p:nvSpPr>
            <p:spPr bwMode="auto">
              <a:xfrm>
                <a:off x="7865708" y="4680615"/>
                <a:ext cx="438150" cy="447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34" charset="0"/>
                    <a:ea typeface="ＭＳ Ｐゴシック" charset="-128"/>
                  </a:rPr>
                  <a:t>y</a:t>
                </a:r>
                <a:r>
                  <a:rPr kumimoji="0" lang="en-US" sz="1800" b="0" i="0" u="none" strike="noStrike" cap="none" normalizeH="0" baseline="-2500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34" charset="0"/>
                    <a:ea typeface="ＭＳ Ｐゴシック" charset="-128"/>
                  </a:rPr>
                  <a:t>i</a:t>
                </a:r>
                <a:endParaRPr kumimoji="0" lang="en-US" sz="18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ＭＳ Ｐゴシック" charset="-128"/>
                </a:endParaRPr>
              </a:p>
            </p:txBody>
          </p: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0BE642F5-3C18-D24D-BBE6-7F2CE1CBFC3B}"/>
                  </a:ext>
                </a:extLst>
              </p:cNvPr>
              <p:cNvCxnSpPr>
                <a:cxnSpLocks/>
                <a:stCxn id="53" idx="6"/>
                <a:endCxn id="57" idx="1"/>
              </p:cNvCxnSpPr>
              <p:nvPr/>
            </p:nvCxnSpPr>
            <p:spPr bwMode="auto">
              <a:xfrm>
                <a:off x="5600141" y="4904452"/>
                <a:ext cx="633313" cy="4876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B594681E-2BFF-EB46-9B00-13C30DE4CBFE}"/>
                  </a:ext>
                </a:extLst>
              </p:cNvPr>
              <p:cNvCxnSpPr>
                <a:cxnSpLocks/>
                <a:stCxn id="57" idx="3"/>
                <a:endCxn id="54" idx="2"/>
              </p:cNvCxnSpPr>
              <p:nvPr/>
            </p:nvCxnSpPr>
            <p:spPr bwMode="auto">
              <a:xfrm flipV="1">
                <a:off x="7232395" y="4904452"/>
                <a:ext cx="633313" cy="4876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pic>
            <p:nvPicPr>
              <p:cNvPr id="57" name="Picture 56">
                <a:extLst>
                  <a:ext uri="{FF2B5EF4-FFF2-40B4-BE49-F238E27FC236}">
                    <a16:creationId xmlns:a16="http://schemas.microsoft.com/office/drawing/2014/main" id="{098D30B1-6B79-CC44-9552-F9EF605804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33454" y="4409857"/>
                <a:ext cx="998941" cy="998941"/>
              </a:xfrm>
              <a:prstGeom prst="rect">
                <a:avLst/>
              </a:prstGeom>
            </p:spPr>
          </p:pic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C2D64321-4319-C747-9740-EA18F8EF2181}"/>
                  </a:ext>
                </a:extLst>
              </p:cNvPr>
              <p:cNvSpPr txBox="1"/>
              <p:nvPr/>
            </p:nvSpPr>
            <p:spPr>
              <a:xfrm>
                <a:off x="5416478" y="5902055"/>
                <a:ext cx="27270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Local Explanation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2492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229CA-15EE-A443-AF02-3043E3E06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/>
              <a:t>Local &amp; Blackbox Explanation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6AFB38C-A0F3-EE40-8A64-9385656AB488}"/>
              </a:ext>
            </a:extLst>
          </p:cNvPr>
          <p:cNvGrpSpPr/>
          <p:nvPr/>
        </p:nvGrpSpPr>
        <p:grpSpPr>
          <a:xfrm>
            <a:off x="3904024" y="3659976"/>
            <a:ext cx="1540566" cy="614800"/>
            <a:chOff x="3904024" y="3659976"/>
            <a:chExt cx="1540566" cy="614800"/>
          </a:xfrm>
        </p:grpSpPr>
        <p:cxnSp>
          <p:nvCxnSpPr>
            <p:cNvPr id="23" name="直接连接符 25">
              <a:extLst>
                <a:ext uri="{FF2B5EF4-FFF2-40B4-BE49-F238E27FC236}">
                  <a16:creationId xmlns:a16="http://schemas.microsoft.com/office/drawing/2014/main" id="{5078023C-62A8-A545-9F81-2AD5AC1C37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04024" y="3942702"/>
              <a:ext cx="1167890" cy="33207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50CB0ACD-5380-4F45-89F6-396A3C7D3059}"/>
                    </a:ext>
                  </a:extLst>
                </p:cNvPr>
                <p:cNvSpPr/>
                <p:nvPr/>
              </p:nvSpPr>
              <p:spPr>
                <a:xfrm>
                  <a:off x="5005212" y="3659976"/>
                  <a:ext cx="439378" cy="56544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𝒍</m:t>
                        </m:r>
                      </m:oMath>
                    </m:oMathPara>
                  </a14:m>
                  <a:endParaRPr lang="en-US" sz="36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50CB0ACD-5380-4F45-89F6-396A3C7D305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5212" y="3659976"/>
                  <a:ext cx="439378" cy="565449"/>
                </a:xfrm>
                <a:prstGeom prst="rect">
                  <a:avLst/>
                </a:prstGeom>
                <a:blipFill>
                  <a:blip r:embed="rId3"/>
                  <a:stretch>
                    <a:fillRect l="-2778" r="-5556"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9093945-F6A5-B643-9982-B4926B50D21A}"/>
              </a:ext>
            </a:extLst>
          </p:cNvPr>
          <p:cNvGrpSpPr/>
          <p:nvPr/>
        </p:nvGrpSpPr>
        <p:grpSpPr>
          <a:xfrm>
            <a:off x="4348808" y="4219346"/>
            <a:ext cx="520339" cy="745578"/>
            <a:chOff x="4348808" y="4219346"/>
            <a:chExt cx="520339" cy="745578"/>
          </a:xfrm>
        </p:grpSpPr>
        <p:sp>
          <p:nvSpPr>
            <p:cNvPr id="19" name="椭圆 12">
              <a:extLst>
                <a:ext uri="{FF2B5EF4-FFF2-40B4-BE49-F238E27FC236}">
                  <a16:creationId xmlns:a16="http://schemas.microsoft.com/office/drawing/2014/main" id="{F88C1924-469E-D042-B0D2-954B4257F528}"/>
                </a:ext>
              </a:extLst>
            </p:cNvPr>
            <p:cNvSpPr/>
            <p:nvPr/>
          </p:nvSpPr>
          <p:spPr>
            <a:xfrm>
              <a:off x="4476556" y="4219346"/>
              <a:ext cx="290101" cy="31766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63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095608DE-34FB-6547-8DC3-60434FF6C46E}"/>
                    </a:ext>
                  </a:extLst>
                </p:cNvPr>
                <p:cNvSpPr/>
                <p:nvPr/>
              </p:nvSpPr>
              <p:spPr>
                <a:xfrm>
                  <a:off x="4348808" y="4399475"/>
                  <a:ext cx="520339" cy="56544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en-US" sz="36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095608DE-34FB-6547-8DC3-60434FF6C46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48808" y="4399475"/>
                  <a:ext cx="520339" cy="565449"/>
                </a:xfrm>
                <a:prstGeom prst="rect">
                  <a:avLst/>
                </a:prstGeom>
                <a:blipFill>
                  <a:blip r:embed="rId4"/>
                  <a:stretch>
                    <a:fillRect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F51CA4C-036A-3E45-BC74-69D50CBA6CDE}"/>
              </a:ext>
            </a:extLst>
          </p:cNvPr>
          <p:cNvGrpSpPr/>
          <p:nvPr/>
        </p:nvGrpSpPr>
        <p:grpSpPr>
          <a:xfrm>
            <a:off x="5539312" y="3131486"/>
            <a:ext cx="1653195" cy="807608"/>
            <a:chOff x="5539312" y="3131486"/>
            <a:chExt cx="1653195" cy="807608"/>
          </a:xfrm>
        </p:grpSpPr>
        <p:sp>
          <p:nvSpPr>
            <p:cNvPr id="9" name="Right Arrow 8">
              <a:extLst>
                <a:ext uri="{FF2B5EF4-FFF2-40B4-BE49-F238E27FC236}">
                  <a16:creationId xmlns:a16="http://schemas.microsoft.com/office/drawing/2014/main" id="{7CE96A84-88CD-0D4E-B0A0-ABEF238E2440}"/>
                </a:ext>
              </a:extLst>
            </p:cNvPr>
            <p:cNvSpPr/>
            <p:nvPr/>
          </p:nvSpPr>
          <p:spPr>
            <a:xfrm>
              <a:off x="5539312" y="3673357"/>
              <a:ext cx="1653195" cy="265737"/>
            </a:xfrm>
            <a:prstGeom prst="rightArrow">
              <a:avLst>
                <a:gd name="adj1" fmla="val 21692"/>
                <a:gd name="adj2" fmla="val 134716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4657" tIns="47329" rIns="94657" bIns="4732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63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F56E60D8-8DBE-A14E-922F-920BFA9A77C9}"/>
                    </a:ext>
                  </a:extLst>
                </p:cNvPr>
                <p:cNvSpPr/>
                <p:nvPr/>
              </p:nvSpPr>
              <p:spPr>
                <a:xfrm>
                  <a:off x="6132903" y="3131486"/>
                  <a:ext cx="743310" cy="56544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3600" b="1" i="1" dirty="0">
                      <a:solidFill>
                        <a:srgbClr val="FF0000"/>
                      </a:solidFill>
                    </a:rPr>
                    <a:t>e</a:t>
                  </a:r>
                  <a14:m>
                    <m:oMath xmlns:m="http://schemas.openxmlformats.org/officeDocument/2006/math">
                      <m:r>
                        <a:rPr lang="en-US" sz="3600" b="1" i="1" baseline="-250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</m:oMath>
                  </a14:m>
                  <a:endParaRPr lang="en-US" sz="3600" b="1" i="1" baseline="-25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F56E60D8-8DBE-A14E-922F-920BFA9A77C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32903" y="3131486"/>
                  <a:ext cx="743310" cy="565449"/>
                </a:xfrm>
                <a:prstGeom prst="rect">
                  <a:avLst/>
                </a:prstGeom>
                <a:blipFill>
                  <a:blip r:embed="rId5"/>
                  <a:stretch>
                    <a:fillRect l="-23729" t="-17778" b="-488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8ABA072-078B-CB49-B2AB-6D6DF5D731AF}"/>
              </a:ext>
            </a:extLst>
          </p:cNvPr>
          <p:cNvGrpSpPr/>
          <p:nvPr/>
        </p:nvGrpSpPr>
        <p:grpSpPr>
          <a:xfrm>
            <a:off x="7206368" y="3466668"/>
            <a:ext cx="657472" cy="1125660"/>
            <a:chOff x="7938494" y="2923654"/>
            <a:chExt cx="768058" cy="128667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4BDD96E-CC73-FE4C-882F-5EFD86B47B36}"/>
                </a:ext>
              </a:extLst>
            </p:cNvPr>
            <p:cNvSpPr/>
            <p:nvPr/>
          </p:nvSpPr>
          <p:spPr>
            <a:xfrm>
              <a:off x="8065190" y="3563997"/>
              <a:ext cx="64136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i="1" dirty="0">
                  <a:solidFill>
                    <a:srgbClr val="FF0000"/>
                  </a:solidFill>
                </a:rPr>
                <a:t>e</a:t>
              </a:r>
              <a:endParaRPr lang="en-US" sz="3600" b="1" i="1" baseline="-25000" dirty="0">
                <a:solidFill>
                  <a:srgbClr val="FF0000"/>
                </a:solidFill>
              </a:endParaRP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918C65E-8B8F-7B45-8ABA-2C85B0B9DA3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938494" y="2923654"/>
              <a:ext cx="751866" cy="76645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BE2E13E-510B-1F4D-B830-089FC404C366}"/>
              </a:ext>
            </a:extLst>
          </p:cNvPr>
          <p:cNvGrpSpPr/>
          <p:nvPr/>
        </p:nvGrpSpPr>
        <p:grpSpPr>
          <a:xfrm>
            <a:off x="2914016" y="1935719"/>
            <a:ext cx="5633636" cy="4147981"/>
            <a:chOff x="2914016" y="1935719"/>
            <a:chExt cx="5633636" cy="4147981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B640548A-BB80-0743-9298-E72928573784}"/>
                </a:ext>
              </a:extLst>
            </p:cNvPr>
            <p:cNvGrpSpPr/>
            <p:nvPr/>
          </p:nvGrpSpPr>
          <p:grpSpPr>
            <a:xfrm>
              <a:off x="2914016" y="1935719"/>
              <a:ext cx="5633636" cy="4147981"/>
              <a:chOff x="2914016" y="1935719"/>
              <a:chExt cx="5633636" cy="4147981"/>
            </a:xfrm>
          </p:grpSpPr>
          <p:cxnSp>
            <p:nvCxnSpPr>
              <p:cNvPr id="13" name="连接符: 曲线 5">
                <a:extLst>
                  <a:ext uri="{FF2B5EF4-FFF2-40B4-BE49-F238E27FC236}">
                    <a16:creationId xmlns:a16="http://schemas.microsoft.com/office/drawing/2014/main" id="{129C79D5-E943-B747-875E-CEBB06A93B6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310174" y="2794554"/>
                <a:ext cx="3892988" cy="2685303"/>
              </a:xfrm>
              <a:prstGeom prst="curvedConnector3">
                <a:avLst>
                  <a:gd name="adj1" fmla="val 50000"/>
                </a:avLst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Rectangle 7">
                    <a:extLst>
                      <a:ext uri="{FF2B5EF4-FFF2-40B4-BE49-F238E27FC236}">
                        <a16:creationId xmlns:a16="http://schemas.microsoft.com/office/drawing/2014/main" id="{ADD08483-755B-854A-A627-BC539CFF789B}"/>
                      </a:ext>
                    </a:extLst>
                  </p:cNvPr>
                  <p:cNvSpPr/>
                  <p:nvPr/>
                </p:nvSpPr>
                <p:spPr>
                  <a:xfrm>
                    <a:off x="5580928" y="1935719"/>
                    <a:ext cx="2966724" cy="707886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𝒑𝒓𝒆𝒅𝒊𝒄𝒕𝒐𝒓</m:t>
                          </m:r>
                        </m:oMath>
                      </m:oMathPara>
                    </a14:m>
                    <a:endParaRPr lang="en-US" sz="40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" name="Rectangle 7">
                    <a:extLst>
                      <a:ext uri="{FF2B5EF4-FFF2-40B4-BE49-F238E27FC236}">
                        <a16:creationId xmlns:a16="http://schemas.microsoft.com/office/drawing/2014/main" id="{ADD08483-755B-854A-A627-BC539CFF789B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80928" y="1935719"/>
                    <a:ext cx="2966724" cy="707886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b="-2280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BB7EE2C-3A9D-9C4F-BB64-05726485B3A1}"/>
                </a:ext>
              </a:extLst>
            </p:cNvPr>
            <p:cNvGrpSpPr/>
            <p:nvPr/>
          </p:nvGrpSpPr>
          <p:grpSpPr>
            <a:xfrm>
              <a:off x="2942444" y="2627002"/>
              <a:ext cx="3048016" cy="2953570"/>
              <a:chOff x="2942444" y="2627002"/>
              <a:chExt cx="3048016" cy="2953570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DB3AAB4E-DD08-3A4E-A070-B5D9AF82A550}"/>
                  </a:ext>
                </a:extLst>
              </p:cNvPr>
              <p:cNvGrpSpPr/>
              <p:nvPr/>
            </p:nvGrpSpPr>
            <p:grpSpPr>
              <a:xfrm>
                <a:off x="4396747" y="4219345"/>
                <a:ext cx="1593713" cy="1361227"/>
                <a:chOff x="4396747" y="4219345"/>
                <a:chExt cx="1593713" cy="1361227"/>
              </a:xfrm>
            </p:grpSpPr>
            <p:sp>
              <p:nvSpPr>
                <p:cNvPr id="15" name="椭圆 8">
                  <a:extLst>
                    <a:ext uri="{FF2B5EF4-FFF2-40B4-BE49-F238E27FC236}">
                      <a16:creationId xmlns:a16="http://schemas.microsoft.com/office/drawing/2014/main" id="{55EF08A4-9E7F-4C4A-BDAF-0AD2E92A5160}"/>
                    </a:ext>
                  </a:extLst>
                </p:cNvPr>
                <p:cNvSpPr/>
                <p:nvPr/>
              </p:nvSpPr>
              <p:spPr>
                <a:xfrm>
                  <a:off x="5071914" y="4836897"/>
                  <a:ext cx="290101" cy="317664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3"/>
                </a:p>
              </p:txBody>
            </p:sp>
            <p:sp>
              <p:nvSpPr>
                <p:cNvPr id="20" name="椭圆 20">
                  <a:extLst>
                    <a:ext uri="{FF2B5EF4-FFF2-40B4-BE49-F238E27FC236}">
                      <a16:creationId xmlns:a16="http://schemas.microsoft.com/office/drawing/2014/main" id="{B05F564C-10F4-C24C-93F8-4B2C62A36D55}"/>
                    </a:ext>
                  </a:extLst>
                </p:cNvPr>
                <p:cNvSpPr/>
                <p:nvPr/>
              </p:nvSpPr>
              <p:spPr>
                <a:xfrm>
                  <a:off x="5700359" y="4219345"/>
                  <a:ext cx="290101" cy="317664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3"/>
                </a:p>
              </p:txBody>
            </p:sp>
            <p:sp>
              <p:nvSpPr>
                <p:cNvPr id="21" name="椭圆 21">
                  <a:extLst>
                    <a:ext uri="{FF2B5EF4-FFF2-40B4-BE49-F238E27FC236}">
                      <a16:creationId xmlns:a16="http://schemas.microsoft.com/office/drawing/2014/main" id="{2177A046-A328-A04E-AAFC-84F69C72FE25}"/>
                    </a:ext>
                  </a:extLst>
                </p:cNvPr>
                <p:cNvSpPr/>
                <p:nvPr/>
              </p:nvSpPr>
              <p:spPr>
                <a:xfrm>
                  <a:off x="5652304" y="5262908"/>
                  <a:ext cx="290101" cy="317664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3"/>
                </a:p>
              </p:txBody>
            </p:sp>
            <p:sp>
              <p:nvSpPr>
                <p:cNvPr id="22" name="椭圆 22">
                  <a:extLst>
                    <a:ext uri="{FF2B5EF4-FFF2-40B4-BE49-F238E27FC236}">
                      <a16:creationId xmlns:a16="http://schemas.microsoft.com/office/drawing/2014/main" id="{11DFE75A-BF69-244F-B4ED-06A786BB548F}"/>
                    </a:ext>
                  </a:extLst>
                </p:cNvPr>
                <p:cNvSpPr/>
                <p:nvPr/>
              </p:nvSpPr>
              <p:spPr>
                <a:xfrm>
                  <a:off x="4396747" y="5248560"/>
                  <a:ext cx="290101" cy="317664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3"/>
                </a:p>
              </p:txBody>
            </p: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DD3222BA-1A47-FC45-A637-8E6D6AEBC1E3}"/>
                  </a:ext>
                </a:extLst>
              </p:cNvPr>
              <p:cNvGrpSpPr/>
              <p:nvPr/>
            </p:nvGrpSpPr>
            <p:grpSpPr>
              <a:xfrm>
                <a:off x="2942444" y="2627002"/>
                <a:ext cx="1969260" cy="1539455"/>
                <a:chOff x="2942444" y="2627002"/>
                <a:chExt cx="1969260" cy="1539455"/>
              </a:xfrm>
            </p:grpSpPr>
            <p:sp>
              <p:nvSpPr>
                <p:cNvPr id="14" name="十字形 7">
                  <a:extLst>
                    <a:ext uri="{FF2B5EF4-FFF2-40B4-BE49-F238E27FC236}">
                      <a16:creationId xmlns:a16="http://schemas.microsoft.com/office/drawing/2014/main" id="{01D438F2-87AB-6A48-AD8D-AFFA5D227C5A}"/>
                    </a:ext>
                  </a:extLst>
                </p:cNvPr>
                <p:cNvSpPr/>
                <p:nvPr/>
              </p:nvSpPr>
              <p:spPr>
                <a:xfrm>
                  <a:off x="3655145" y="2836370"/>
                  <a:ext cx="290098" cy="279158"/>
                </a:xfrm>
                <a:prstGeom prst="plus">
                  <a:avLst>
                    <a:gd name="adj" fmla="val 44091"/>
                  </a:avLst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3"/>
                </a:p>
              </p:txBody>
            </p:sp>
            <p:sp>
              <p:nvSpPr>
                <p:cNvPr id="16" name="十字形 9">
                  <a:extLst>
                    <a:ext uri="{FF2B5EF4-FFF2-40B4-BE49-F238E27FC236}">
                      <a16:creationId xmlns:a16="http://schemas.microsoft.com/office/drawing/2014/main" id="{E8FFD22A-9303-CD4E-94A2-182280BFA53A}"/>
                    </a:ext>
                  </a:extLst>
                </p:cNvPr>
                <p:cNvSpPr/>
                <p:nvPr/>
              </p:nvSpPr>
              <p:spPr>
                <a:xfrm>
                  <a:off x="3662913" y="3559325"/>
                  <a:ext cx="290098" cy="279158"/>
                </a:xfrm>
                <a:prstGeom prst="plus">
                  <a:avLst>
                    <a:gd name="adj" fmla="val 44091"/>
                  </a:avLst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3"/>
                </a:p>
              </p:txBody>
            </p:sp>
            <p:sp>
              <p:nvSpPr>
                <p:cNvPr id="17" name="十字形 10">
                  <a:extLst>
                    <a:ext uri="{FF2B5EF4-FFF2-40B4-BE49-F238E27FC236}">
                      <a16:creationId xmlns:a16="http://schemas.microsoft.com/office/drawing/2014/main" id="{567EC7B0-13AE-E840-B935-EBF141B74568}"/>
                    </a:ext>
                  </a:extLst>
                </p:cNvPr>
                <p:cNvSpPr/>
                <p:nvPr/>
              </p:nvSpPr>
              <p:spPr>
                <a:xfrm>
                  <a:off x="4367137" y="3151937"/>
                  <a:ext cx="290098" cy="279158"/>
                </a:xfrm>
                <a:prstGeom prst="plus">
                  <a:avLst>
                    <a:gd name="adj" fmla="val 44091"/>
                  </a:avLst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3"/>
                </a:p>
              </p:txBody>
            </p:sp>
            <p:sp>
              <p:nvSpPr>
                <p:cNvPr id="18" name="十字形 11">
                  <a:extLst>
                    <a:ext uri="{FF2B5EF4-FFF2-40B4-BE49-F238E27FC236}">
                      <a16:creationId xmlns:a16="http://schemas.microsoft.com/office/drawing/2014/main" id="{50938D38-FFAC-DC44-BE44-8D05EA476152}"/>
                    </a:ext>
                  </a:extLst>
                </p:cNvPr>
                <p:cNvSpPr/>
                <p:nvPr/>
              </p:nvSpPr>
              <p:spPr>
                <a:xfrm>
                  <a:off x="4621606" y="2627002"/>
                  <a:ext cx="290098" cy="279158"/>
                </a:xfrm>
                <a:prstGeom prst="plus">
                  <a:avLst>
                    <a:gd name="adj" fmla="val 44091"/>
                  </a:avLst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3"/>
                </a:p>
              </p:txBody>
            </p:sp>
            <p:sp>
              <p:nvSpPr>
                <p:cNvPr id="26" name="十字形 9">
                  <a:extLst>
                    <a:ext uri="{FF2B5EF4-FFF2-40B4-BE49-F238E27FC236}">
                      <a16:creationId xmlns:a16="http://schemas.microsoft.com/office/drawing/2014/main" id="{4CE7F560-A4B5-EF43-96F3-1524AD2C1EB6}"/>
                    </a:ext>
                  </a:extLst>
                </p:cNvPr>
                <p:cNvSpPr/>
                <p:nvPr/>
              </p:nvSpPr>
              <p:spPr>
                <a:xfrm>
                  <a:off x="2942444" y="3887299"/>
                  <a:ext cx="290098" cy="279158"/>
                </a:xfrm>
                <a:prstGeom prst="plus">
                  <a:avLst>
                    <a:gd name="adj" fmla="val 44091"/>
                  </a:avLst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3"/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ounded Rectangle 31">
                <a:extLst>
                  <a:ext uri="{FF2B5EF4-FFF2-40B4-BE49-F238E27FC236}">
                    <a16:creationId xmlns:a16="http://schemas.microsoft.com/office/drawing/2014/main" id="{5EF12918-3674-7546-BECC-C7D458F65401}"/>
                  </a:ext>
                </a:extLst>
              </p:cNvPr>
              <p:cNvSpPr/>
              <p:nvPr/>
            </p:nvSpPr>
            <p:spPr>
              <a:xfrm>
                <a:off x="3313172" y="5912210"/>
                <a:ext cx="4625280" cy="477225"/>
              </a:xfrm>
              <a:prstGeom prst="roundRect">
                <a:avLst/>
              </a:prstGeom>
              <a:solidFill>
                <a:srgbClr val="F79646"/>
              </a:solidFill>
              <a:ln>
                <a:solidFill>
                  <a:srgbClr val="0070C0"/>
                </a:solidFill>
              </a:ln>
              <a:effectLst>
                <a:outerShdw blurRad="50800" dist="50800" dir="2700000" algn="tl" rotWithShape="0">
                  <a:srgbClr val="000000">
                    <a:alpha val="55000"/>
                  </a:srgbClr>
                </a:outerShdw>
              </a:effectLst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chemeClr val="bg1"/>
                    </a:solidFill>
                    <a:cs typeface="Times New Roman" panose="02020603050405020304" pitchFamily="18" charset="0"/>
                  </a:rPr>
                  <a:t>Why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  <a:cs typeface="Times New Roman" panose="02020603050405020304" pitchFamily="18" charset="0"/>
                  </a:rPr>
                  <a:t> is predicted as circle? </a:t>
                </a:r>
              </a:p>
            </p:txBody>
          </p:sp>
        </mc:Choice>
        <mc:Fallback xmlns="">
          <p:sp>
            <p:nvSpPr>
              <p:cNvPr id="32" name="Rounded Rectangle 31">
                <a:extLst>
                  <a:ext uri="{FF2B5EF4-FFF2-40B4-BE49-F238E27FC236}">
                    <a16:creationId xmlns:a16="http://schemas.microsoft.com/office/drawing/2014/main" id="{5EF12918-3674-7546-BECC-C7D458F654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172" y="5912210"/>
                <a:ext cx="4625280" cy="477225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  <a:effectLst>
                <a:outerShdw blurRad="50800" dist="50800" dir="2700000" algn="tl" rotWithShape="0">
                  <a:srgbClr val="000000">
                    <a:alpha val="55000"/>
                  </a:srgb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FEB8D8BB-D683-C841-9B7B-A091096E9BFC}"/>
              </a:ext>
            </a:extLst>
          </p:cNvPr>
          <p:cNvSpPr txBox="1">
            <a:spLocks/>
          </p:cNvSpPr>
          <p:nvPr/>
        </p:nvSpPr>
        <p:spPr bwMode="auto">
          <a:xfrm>
            <a:off x="284434" y="1228311"/>
            <a:ext cx="5476286" cy="65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bg2"/>
              </a:buClr>
              <a:buSzPct val="9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336699"/>
              </a:buClr>
              <a:buSzPct val="75000"/>
              <a:buFont typeface="Webdings" pitchFamily="18" charset="2"/>
              <a:buChar char="4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hlink"/>
              </a:buClr>
              <a:buSzPct val="7500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Local Approximation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Explanation Logic</a:t>
            </a:r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8203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D8C26-5BC5-FD44-9D78-E1DBF7F03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/>
              <a:t>Approach Overview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0230703-A96F-D04F-89DF-EE37A4F43A5C}"/>
              </a:ext>
            </a:extLst>
          </p:cNvPr>
          <p:cNvGrpSpPr/>
          <p:nvPr/>
        </p:nvGrpSpPr>
        <p:grpSpPr>
          <a:xfrm>
            <a:off x="4615555" y="2678765"/>
            <a:ext cx="3511995" cy="1760800"/>
            <a:chOff x="4615555" y="2678765"/>
            <a:chExt cx="3511995" cy="1760800"/>
          </a:xfrm>
        </p:grpSpPr>
        <p:cxnSp>
          <p:nvCxnSpPr>
            <p:cNvPr id="14" name="Curved Connector 13">
              <a:extLst>
                <a:ext uri="{FF2B5EF4-FFF2-40B4-BE49-F238E27FC236}">
                  <a16:creationId xmlns:a16="http://schemas.microsoft.com/office/drawing/2014/main" id="{CAAB35F9-00FD-ED48-8F18-A4A4620135CE}"/>
                </a:ext>
              </a:extLst>
            </p:cNvPr>
            <p:cNvCxnSpPr>
              <a:cxnSpLocks/>
              <a:stCxn id="29" idx="0"/>
              <a:endCxn id="5" idx="3"/>
            </p:cNvCxnSpPr>
            <p:nvPr/>
          </p:nvCxnSpPr>
          <p:spPr>
            <a:xfrm rot="16200000" flipV="1">
              <a:off x="5532330" y="1844345"/>
              <a:ext cx="1678445" cy="3511995"/>
            </a:xfrm>
            <a:prstGeom prst="curvedConnector2">
              <a:avLst/>
            </a:prstGeom>
            <a:ln w="254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3D8A804-2A26-4749-9357-B646E330B8BE}"/>
                </a:ext>
              </a:extLst>
            </p:cNvPr>
            <p:cNvSpPr txBox="1"/>
            <p:nvPr/>
          </p:nvSpPr>
          <p:spPr>
            <a:xfrm>
              <a:off x="6371552" y="2678765"/>
              <a:ext cx="1629889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0" dirty="0"/>
                <a:t>Access Control Policy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BB5ADED-F79C-6F4D-9B69-E0419DF62548}"/>
              </a:ext>
            </a:extLst>
          </p:cNvPr>
          <p:cNvGrpSpPr/>
          <p:nvPr/>
        </p:nvGrpSpPr>
        <p:grpSpPr>
          <a:xfrm>
            <a:off x="650240" y="2632598"/>
            <a:ext cx="3445616" cy="1880550"/>
            <a:chOff x="650240" y="2632598"/>
            <a:chExt cx="3445616" cy="1880550"/>
          </a:xfrm>
        </p:grpSpPr>
        <p:cxnSp>
          <p:nvCxnSpPr>
            <p:cNvPr id="7" name="Curved Connector 6">
              <a:extLst>
                <a:ext uri="{FF2B5EF4-FFF2-40B4-BE49-F238E27FC236}">
                  <a16:creationId xmlns:a16="http://schemas.microsoft.com/office/drawing/2014/main" id="{D894E105-4033-8F4E-B178-601F3384A5E6}"/>
                </a:ext>
              </a:extLst>
            </p:cNvPr>
            <p:cNvCxnSpPr>
              <a:cxnSpLocks/>
              <a:stCxn id="5" idx="1"/>
              <a:endCxn id="6" idx="0"/>
            </p:cNvCxnSpPr>
            <p:nvPr/>
          </p:nvCxnSpPr>
          <p:spPr>
            <a:xfrm rot="10800000" flipV="1">
              <a:off x="650240" y="2761119"/>
              <a:ext cx="3445616" cy="1752029"/>
            </a:xfrm>
            <a:prstGeom prst="curvedConnector2">
              <a:avLst/>
            </a:prstGeom>
            <a:ln w="254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1D163F4-F1E8-CB48-A602-21F19A7748A5}"/>
                </a:ext>
              </a:extLst>
            </p:cNvPr>
            <p:cNvSpPr txBox="1"/>
            <p:nvPr/>
          </p:nvSpPr>
          <p:spPr>
            <a:xfrm>
              <a:off x="1233299" y="2632598"/>
              <a:ext cx="1669505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0" dirty="0"/>
                <a:t>SDN Flow Rule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BCE9C4B-F45C-574E-BDAB-11EC5F87535F}"/>
              </a:ext>
            </a:extLst>
          </p:cNvPr>
          <p:cNvGrpSpPr/>
          <p:nvPr/>
        </p:nvGrpSpPr>
        <p:grpSpPr>
          <a:xfrm>
            <a:off x="3713082" y="1963117"/>
            <a:ext cx="1434716" cy="1274049"/>
            <a:chOff x="3713082" y="1963117"/>
            <a:chExt cx="1434716" cy="1274049"/>
          </a:xfrm>
        </p:grpSpPr>
        <p:pic>
          <p:nvPicPr>
            <p:cNvPr id="5" name="Picture 4" descr="https://documents.lucidchart.com/documents/b0fd3adb-95b6-4214-90d5-c9c6a0e8dc42/pages/YflVja-nDr_K?a=1155&amp;x=131&amp;y=652&amp;w=198&amp;h=176&amp;store=1&amp;accept=image%2F*&amp;auth=LCA%2060ea464f77116aa7f12d1997b906752ac602f842-ts%3D1550504426">
              <a:extLst>
                <a:ext uri="{FF2B5EF4-FFF2-40B4-BE49-F238E27FC236}">
                  <a16:creationId xmlns:a16="http://schemas.microsoft.com/office/drawing/2014/main" id="{0626C162-1CF5-1E44-8ACA-82252F6BE33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601" t="14035" r="34464" b="15789"/>
            <a:stretch/>
          </p:blipFill>
          <p:spPr bwMode="auto">
            <a:xfrm>
              <a:off x="4095856" y="2285073"/>
              <a:ext cx="519698" cy="9520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C856E28-E82A-FD44-88C0-21B54CD13E99}"/>
                </a:ext>
              </a:extLst>
            </p:cNvPr>
            <p:cNvSpPr txBox="1"/>
            <p:nvPr/>
          </p:nvSpPr>
          <p:spPr>
            <a:xfrm>
              <a:off x="3713082" y="1963117"/>
              <a:ext cx="1434716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SDN Controller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09C8AEA-ABE9-FF46-A85A-604AE7EA765E}"/>
              </a:ext>
            </a:extLst>
          </p:cNvPr>
          <p:cNvGrpSpPr/>
          <p:nvPr/>
        </p:nvGrpSpPr>
        <p:grpSpPr>
          <a:xfrm>
            <a:off x="866520" y="4237043"/>
            <a:ext cx="2639744" cy="954362"/>
            <a:chOff x="866520" y="4237043"/>
            <a:chExt cx="2639744" cy="95436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8769FFB-5C6A-4E40-B268-497C9C371FA0}"/>
                </a:ext>
              </a:extLst>
            </p:cNvPr>
            <p:cNvSpPr/>
            <p:nvPr/>
          </p:nvSpPr>
          <p:spPr bwMode="auto">
            <a:xfrm>
              <a:off x="1974388" y="4439565"/>
              <a:ext cx="1531876" cy="7518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Anomaly-based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IDS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2D62A3F-BFE8-0E44-99DB-54457181642D}"/>
                </a:ext>
              </a:extLst>
            </p:cNvPr>
            <p:cNvSpPr txBox="1"/>
            <p:nvPr/>
          </p:nvSpPr>
          <p:spPr>
            <a:xfrm>
              <a:off x="866520" y="4237043"/>
              <a:ext cx="1071036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0" dirty="0"/>
                <a:t>Mirrored Traffic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A77C0A6A-15C6-CD40-A835-3B89E2105CAF}"/>
                </a:ext>
              </a:extLst>
            </p:cNvPr>
            <p:cNvCxnSpPr>
              <a:cxnSpLocks/>
              <a:stCxn id="6" idx="3"/>
              <a:endCxn id="27" idx="1"/>
            </p:cNvCxnSpPr>
            <p:nvPr/>
          </p:nvCxnSpPr>
          <p:spPr bwMode="auto">
            <a:xfrm>
              <a:off x="1074351" y="4815485"/>
              <a:ext cx="900037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0188548-21DE-024B-B240-F4DE1EEFFDF3}"/>
              </a:ext>
            </a:extLst>
          </p:cNvPr>
          <p:cNvGrpSpPr/>
          <p:nvPr/>
        </p:nvGrpSpPr>
        <p:grpSpPr>
          <a:xfrm>
            <a:off x="3506264" y="4253920"/>
            <a:ext cx="2534235" cy="937485"/>
            <a:chOff x="3506264" y="4253920"/>
            <a:chExt cx="2534235" cy="937485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7FFD785-EC9E-5041-A2E7-CA25EBFB50A1}"/>
                </a:ext>
              </a:extLst>
            </p:cNvPr>
            <p:cNvSpPr/>
            <p:nvPr/>
          </p:nvSpPr>
          <p:spPr bwMode="auto">
            <a:xfrm>
              <a:off x="4601461" y="4439565"/>
              <a:ext cx="1439038" cy="751840"/>
            </a:xfrm>
            <a:prstGeom prst="rect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Outcome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Explanator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B06AB213-2505-BF44-B045-E0FF74857E98}"/>
                </a:ext>
              </a:extLst>
            </p:cNvPr>
            <p:cNvCxnSpPr>
              <a:cxnSpLocks/>
              <a:stCxn id="27" idx="3"/>
              <a:endCxn id="28" idx="1"/>
            </p:cNvCxnSpPr>
            <p:nvPr/>
          </p:nvCxnSpPr>
          <p:spPr bwMode="auto">
            <a:xfrm>
              <a:off x="3506264" y="4815485"/>
              <a:ext cx="1095197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0D00637-46EC-A343-9F87-F92E6A5E8352}"/>
                </a:ext>
              </a:extLst>
            </p:cNvPr>
            <p:cNvSpPr txBox="1"/>
            <p:nvPr/>
          </p:nvSpPr>
          <p:spPr>
            <a:xfrm>
              <a:off x="3544518" y="4253920"/>
              <a:ext cx="1071036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0" dirty="0"/>
                <a:t>AIDS Outcome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4865B32-12D4-E047-B6A6-2D413B8384FE}"/>
              </a:ext>
            </a:extLst>
          </p:cNvPr>
          <p:cNvGrpSpPr/>
          <p:nvPr/>
        </p:nvGrpSpPr>
        <p:grpSpPr>
          <a:xfrm>
            <a:off x="6040499" y="4253920"/>
            <a:ext cx="2839341" cy="937485"/>
            <a:chOff x="6040499" y="4253920"/>
            <a:chExt cx="2839341" cy="937485"/>
          </a:xfrm>
        </p:grpSpPr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76DB55F3-514D-8748-8E71-CB7D767FE6E8}"/>
                </a:ext>
              </a:extLst>
            </p:cNvPr>
            <p:cNvCxnSpPr>
              <a:cxnSpLocks/>
              <a:stCxn id="28" idx="3"/>
              <a:endCxn id="29" idx="1"/>
            </p:cNvCxnSpPr>
            <p:nvPr/>
          </p:nvCxnSpPr>
          <p:spPr bwMode="auto">
            <a:xfrm>
              <a:off x="6040499" y="4815485"/>
              <a:ext cx="1334759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4EB9F2E-AD2A-B642-9774-64A80368DE2D}"/>
                </a:ext>
              </a:extLst>
            </p:cNvPr>
            <p:cNvGrpSpPr/>
            <p:nvPr/>
          </p:nvGrpSpPr>
          <p:grpSpPr>
            <a:xfrm>
              <a:off x="6078753" y="4253920"/>
              <a:ext cx="2801087" cy="937485"/>
              <a:chOff x="6078753" y="4253920"/>
              <a:chExt cx="2801087" cy="937485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E03D2304-3684-C34D-9C59-A2C5FA5EB766}"/>
                  </a:ext>
                </a:extLst>
              </p:cNvPr>
              <p:cNvSpPr/>
              <p:nvPr/>
            </p:nvSpPr>
            <p:spPr bwMode="auto">
              <a:xfrm>
                <a:off x="7375258" y="4439565"/>
                <a:ext cx="1504582" cy="751840"/>
              </a:xfrm>
              <a:prstGeom prst="rect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Policy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Generator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5E1C792-CC87-DC46-8177-DCFF18F9261D}"/>
                  </a:ext>
                </a:extLst>
              </p:cNvPr>
              <p:cNvSpPr txBox="1"/>
              <p:nvPr/>
            </p:nvSpPr>
            <p:spPr>
              <a:xfrm>
                <a:off x="6078753" y="4253920"/>
                <a:ext cx="1262404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50" dirty="0"/>
                  <a:t>Outcome Explanation</a:t>
                </a:r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D01C202B-5E55-2E4B-BBFD-D7669282F026}"/>
              </a:ext>
            </a:extLst>
          </p:cNvPr>
          <p:cNvGrpSpPr/>
          <p:nvPr/>
        </p:nvGrpSpPr>
        <p:grpSpPr>
          <a:xfrm>
            <a:off x="121600" y="4513149"/>
            <a:ext cx="1111699" cy="904754"/>
            <a:chOff x="121600" y="4513149"/>
            <a:chExt cx="1111699" cy="904754"/>
          </a:xfrm>
        </p:grpSpPr>
        <p:pic>
          <p:nvPicPr>
            <p:cNvPr id="6" name="Picture 6" descr="https://documents.lucidchart.com/documents/b0fd3adb-95b6-4214-90d5-c9c6a0e8dc42/pages/YflVja-nDr_K?a=1158&amp;x=129&amp;y=635&amp;w=150&amp;h=118&amp;store=1&amp;accept=image%2F*&amp;auth=LCA%20fcd0675865e462858cae1bab6ee67494ea8d5ae7-ts%3D1550504426">
              <a:extLst>
                <a:ext uri="{FF2B5EF4-FFF2-40B4-BE49-F238E27FC236}">
                  <a16:creationId xmlns:a16="http://schemas.microsoft.com/office/drawing/2014/main" id="{D9B1FF52-E9D9-B442-9CB4-EF237F91FB1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52" t="15220" r="13333" b="16295"/>
            <a:stretch/>
          </p:blipFill>
          <p:spPr bwMode="auto">
            <a:xfrm>
              <a:off x="226129" y="4513149"/>
              <a:ext cx="848222" cy="604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4139A448-CE40-7043-8815-10CBB888E317}"/>
                </a:ext>
              </a:extLst>
            </p:cNvPr>
            <p:cNvSpPr txBox="1"/>
            <p:nvPr/>
          </p:nvSpPr>
          <p:spPr>
            <a:xfrm>
              <a:off x="121600" y="5117821"/>
              <a:ext cx="1111699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SDN Switch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963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42AB1-97A0-A74D-826F-4B1742273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1613"/>
            <a:ext cx="9144000" cy="576262"/>
          </a:xfrm>
        </p:spPr>
        <p:txBody>
          <a:bodyPr/>
          <a:lstStyle/>
          <a:p>
            <a:r>
              <a:rPr lang="en-US" sz="4000" b="0" dirty="0"/>
              <a:t>AIDS Outcome Explanation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C7CF28-A6DE-BC44-9CE3-280BDF4226CE}"/>
              </a:ext>
            </a:extLst>
          </p:cNvPr>
          <p:cNvGrpSpPr/>
          <p:nvPr/>
        </p:nvGrpSpPr>
        <p:grpSpPr>
          <a:xfrm>
            <a:off x="469843" y="2195758"/>
            <a:ext cx="8204313" cy="2720738"/>
            <a:chOff x="237978" y="2241236"/>
            <a:chExt cx="8204313" cy="272073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A9A4DD31-89A9-4F4F-86F0-4A00B56EF4B5}"/>
                </a:ext>
              </a:extLst>
            </p:cNvPr>
            <p:cNvGrpSpPr/>
            <p:nvPr/>
          </p:nvGrpSpPr>
          <p:grpSpPr>
            <a:xfrm>
              <a:off x="237978" y="2478087"/>
              <a:ext cx="4726731" cy="2483887"/>
              <a:chOff x="1073291" y="1009507"/>
              <a:chExt cx="6009803" cy="2828348"/>
            </a:xfrm>
          </p:grpSpPr>
          <p:grpSp>
            <p:nvGrpSpPr>
              <p:cNvPr id="4" name="组合 68">
                <a:extLst>
                  <a:ext uri="{FF2B5EF4-FFF2-40B4-BE49-F238E27FC236}">
                    <a16:creationId xmlns:a16="http://schemas.microsoft.com/office/drawing/2014/main" id="{49894735-7157-7B47-AAD0-E8559356A1C5}"/>
                  </a:ext>
                </a:extLst>
              </p:cNvPr>
              <p:cNvGrpSpPr/>
              <p:nvPr/>
            </p:nvGrpSpPr>
            <p:grpSpPr>
              <a:xfrm>
                <a:off x="1073291" y="1009507"/>
                <a:ext cx="6009803" cy="2828348"/>
                <a:chOff x="3450563" y="2715481"/>
                <a:chExt cx="5394409" cy="2828348"/>
              </a:xfrm>
            </p:grpSpPr>
            <p:grpSp>
              <p:nvGrpSpPr>
                <p:cNvPr id="5" name="组合 62">
                  <a:extLst>
                    <a:ext uri="{FF2B5EF4-FFF2-40B4-BE49-F238E27FC236}">
                      <a16:creationId xmlns:a16="http://schemas.microsoft.com/office/drawing/2014/main" id="{3F611BBC-D19D-0048-B15A-635C8F6AD655}"/>
                    </a:ext>
                  </a:extLst>
                </p:cNvPr>
                <p:cNvGrpSpPr/>
                <p:nvPr/>
              </p:nvGrpSpPr>
              <p:grpSpPr>
                <a:xfrm>
                  <a:off x="4011611" y="3182269"/>
                  <a:ext cx="4822827" cy="2144945"/>
                  <a:chOff x="3444875" y="2563728"/>
                  <a:chExt cx="2952750" cy="1308038"/>
                </a:xfrm>
              </p:grpSpPr>
              <p:cxnSp>
                <p:nvCxnSpPr>
                  <p:cNvPr id="9" name="直接箭头连接符 33">
                    <a:extLst>
                      <a:ext uri="{FF2B5EF4-FFF2-40B4-BE49-F238E27FC236}">
                        <a16:creationId xmlns:a16="http://schemas.microsoft.com/office/drawing/2014/main" id="{A119E834-FFD9-DF46-81FA-2535D36F0DB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444875" y="3719365"/>
                    <a:ext cx="2952750" cy="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直接箭头连接符 37">
                    <a:extLst>
                      <a:ext uri="{FF2B5EF4-FFF2-40B4-BE49-F238E27FC236}">
                        <a16:creationId xmlns:a16="http://schemas.microsoft.com/office/drawing/2014/main" id="{4B213D75-CF03-3344-82C0-2F661E7934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3597276" y="2563728"/>
                    <a:ext cx="1" cy="1308038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" name="任意多边形: 形状 40">
                    <a:extLst>
                      <a:ext uri="{FF2B5EF4-FFF2-40B4-BE49-F238E27FC236}">
                        <a16:creationId xmlns:a16="http://schemas.microsoft.com/office/drawing/2014/main" id="{EAD290E8-79F7-6444-87B1-2FDBF0C36DE8}"/>
                      </a:ext>
                    </a:extLst>
                  </p:cNvPr>
                  <p:cNvSpPr/>
                  <p:nvPr/>
                </p:nvSpPr>
                <p:spPr>
                  <a:xfrm>
                    <a:off x="3889375" y="2607478"/>
                    <a:ext cx="2356350" cy="994348"/>
                  </a:xfrm>
                  <a:custGeom>
                    <a:avLst/>
                    <a:gdLst>
                      <a:gd name="connsiteX0" fmla="*/ 0 w 2356350"/>
                      <a:gd name="connsiteY0" fmla="*/ 711215 h 994348"/>
                      <a:gd name="connsiteX1" fmla="*/ 390525 w 2356350"/>
                      <a:gd name="connsiteY1" fmla="*/ 644540 h 994348"/>
                      <a:gd name="connsiteX2" fmla="*/ 523875 w 2356350"/>
                      <a:gd name="connsiteY2" fmla="*/ 254015 h 994348"/>
                      <a:gd name="connsiteX3" fmla="*/ 714375 w 2356350"/>
                      <a:gd name="connsiteY3" fmla="*/ 15 h 994348"/>
                      <a:gd name="connsiteX4" fmla="*/ 1031875 w 2356350"/>
                      <a:gd name="connsiteY4" fmla="*/ 244490 h 994348"/>
                      <a:gd name="connsiteX5" fmla="*/ 1362075 w 2356350"/>
                      <a:gd name="connsiteY5" fmla="*/ 730265 h 994348"/>
                      <a:gd name="connsiteX6" fmla="*/ 2159000 w 2356350"/>
                      <a:gd name="connsiteY6" fmla="*/ 971565 h 994348"/>
                      <a:gd name="connsiteX7" fmla="*/ 2346325 w 2356350"/>
                      <a:gd name="connsiteY7" fmla="*/ 984265 h 994348"/>
                      <a:gd name="connsiteX8" fmla="*/ 2339975 w 2356350"/>
                      <a:gd name="connsiteY8" fmla="*/ 984265 h 9943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356350" h="994348">
                        <a:moveTo>
                          <a:pt x="0" y="711215"/>
                        </a:moveTo>
                        <a:cubicBezTo>
                          <a:pt x="151606" y="715977"/>
                          <a:pt x="303213" y="720740"/>
                          <a:pt x="390525" y="644540"/>
                        </a:cubicBezTo>
                        <a:cubicBezTo>
                          <a:pt x="477837" y="568340"/>
                          <a:pt x="469900" y="361436"/>
                          <a:pt x="523875" y="254015"/>
                        </a:cubicBezTo>
                        <a:cubicBezTo>
                          <a:pt x="577850" y="146594"/>
                          <a:pt x="629708" y="1602"/>
                          <a:pt x="714375" y="15"/>
                        </a:cubicBezTo>
                        <a:cubicBezTo>
                          <a:pt x="799042" y="-1572"/>
                          <a:pt x="923925" y="122782"/>
                          <a:pt x="1031875" y="244490"/>
                        </a:cubicBezTo>
                        <a:cubicBezTo>
                          <a:pt x="1139825" y="366198"/>
                          <a:pt x="1174221" y="609086"/>
                          <a:pt x="1362075" y="730265"/>
                        </a:cubicBezTo>
                        <a:cubicBezTo>
                          <a:pt x="1549929" y="851444"/>
                          <a:pt x="1994958" y="929232"/>
                          <a:pt x="2159000" y="971565"/>
                        </a:cubicBezTo>
                        <a:cubicBezTo>
                          <a:pt x="2323042" y="1013898"/>
                          <a:pt x="2346325" y="984265"/>
                          <a:pt x="2346325" y="984265"/>
                        </a:cubicBezTo>
                        <a:cubicBezTo>
                          <a:pt x="2376487" y="986382"/>
                          <a:pt x="2327804" y="981619"/>
                          <a:pt x="2339975" y="984265"/>
                        </a:cubicBezTo>
                      </a:path>
                    </a:pathLst>
                  </a:custGeom>
                  <a:noFill/>
                  <a:ln>
                    <a:solidFill>
                      <a:srgbClr val="0070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12" name="椭圆 42">
                    <a:extLst>
                      <a:ext uri="{FF2B5EF4-FFF2-40B4-BE49-F238E27FC236}">
                        <a16:creationId xmlns:a16="http://schemas.microsoft.com/office/drawing/2014/main" id="{BF01ABFB-DBAD-8841-9D02-33BFADE953A4}"/>
                      </a:ext>
                    </a:extLst>
                  </p:cNvPr>
                  <p:cNvSpPr/>
                  <p:nvPr/>
                </p:nvSpPr>
                <p:spPr>
                  <a:xfrm>
                    <a:off x="4759950" y="3689202"/>
                    <a:ext cx="77251" cy="9048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13" name="椭圆 45">
                    <a:extLst>
                      <a:ext uri="{FF2B5EF4-FFF2-40B4-BE49-F238E27FC236}">
                        <a16:creationId xmlns:a16="http://schemas.microsoft.com/office/drawing/2014/main" id="{2C8AE267-0ECD-2548-8F89-B60FA5108495}"/>
                      </a:ext>
                    </a:extLst>
                  </p:cNvPr>
                  <p:cNvSpPr/>
                  <p:nvPr/>
                </p:nvSpPr>
                <p:spPr>
                  <a:xfrm>
                    <a:off x="4667875" y="3689202"/>
                    <a:ext cx="77251" cy="90489"/>
                  </a:xfrm>
                  <a:prstGeom prst="ellipse">
                    <a:avLst/>
                  </a:prstGeom>
                  <a:solidFill>
                    <a:srgbClr val="0070C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14" name="椭圆 46">
                    <a:extLst>
                      <a:ext uri="{FF2B5EF4-FFF2-40B4-BE49-F238E27FC236}">
                        <a16:creationId xmlns:a16="http://schemas.microsoft.com/office/drawing/2014/main" id="{BF5D8F25-7267-BD4B-8DEC-EBAF51FE09B0}"/>
                      </a:ext>
                    </a:extLst>
                  </p:cNvPr>
                  <p:cNvSpPr/>
                  <p:nvPr/>
                </p:nvSpPr>
                <p:spPr>
                  <a:xfrm>
                    <a:off x="4852025" y="3689201"/>
                    <a:ext cx="77251" cy="90489"/>
                  </a:xfrm>
                  <a:prstGeom prst="ellipse">
                    <a:avLst/>
                  </a:prstGeom>
                  <a:solidFill>
                    <a:srgbClr val="0070C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cxnSp>
                <p:nvCxnSpPr>
                  <p:cNvPr id="15" name="直接连接符 48">
                    <a:extLst>
                      <a:ext uri="{FF2B5EF4-FFF2-40B4-BE49-F238E27FC236}">
                        <a16:creationId xmlns:a16="http://schemas.microsoft.com/office/drawing/2014/main" id="{E8118B79-E67D-924C-AF3C-47236209BCDF}"/>
                      </a:ext>
                    </a:extLst>
                  </p:cNvPr>
                  <p:cNvCxnSpPr>
                    <a:cxnSpLocks/>
                    <a:stCxn id="13" idx="0"/>
                  </p:cNvCxnSpPr>
                  <p:nvPr/>
                </p:nvCxnSpPr>
                <p:spPr>
                  <a:xfrm flipV="1">
                    <a:off x="4706501" y="2666231"/>
                    <a:ext cx="5456" cy="1022971"/>
                  </a:xfrm>
                  <a:prstGeom prst="line">
                    <a:avLst/>
                  </a:prstGeom>
                  <a:ln>
                    <a:solidFill>
                      <a:srgbClr val="FF0000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直接连接符 50">
                    <a:extLst>
                      <a:ext uri="{FF2B5EF4-FFF2-40B4-BE49-F238E27FC236}">
                        <a16:creationId xmlns:a16="http://schemas.microsoft.com/office/drawing/2014/main" id="{EE8D8F40-F81E-F34F-90ED-9A34961B839B}"/>
                      </a:ext>
                    </a:extLst>
                  </p:cNvPr>
                  <p:cNvCxnSpPr>
                    <a:cxnSpLocks/>
                    <a:stCxn id="12" idx="0"/>
                  </p:cNvCxnSpPr>
                  <p:nvPr/>
                </p:nvCxnSpPr>
                <p:spPr>
                  <a:xfrm flipH="1" flipV="1">
                    <a:off x="4794578" y="2726722"/>
                    <a:ext cx="3998" cy="962480"/>
                  </a:xfrm>
                  <a:prstGeom prst="line">
                    <a:avLst/>
                  </a:prstGeom>
                  <a:ln>
                    <a:solidFill>
                      <a:srgbClr val="FF0000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直接连接符 54">
                    <a:extLst>
                      <a:ext uri="{FF2B5EF4-FFF2-40B4-BE49-F238E27FC236}">
                        <a16:creationId xmlns:a16="http://schemas.microsoft.com/office/drawing/2014/main" id="{37027725-93C5-B44F-BFFC-D5DEED333D8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4872831" y="2769486"/>
                    <a:ext cx="17820" cy="917048"/>
                  </a:xfrm>
                  <a:prstGeom prst="line">
                    <a:avLst/>
                  </a:prstGeom>
                  <a:ln>
                    <a:solidFill>
                      <a:srgbClr val="FF0000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直接连接符 59">
                    <a:extLst>
                      <a:ext uri="{FF2B5EF4-FFF2-40B4-BE49-F238E27FC236}">
                        <a16:creationId xmlns:a16="http://schemas.microsoft.com/office/drawing/2014/main" id="{41D12CF2-2161-AE49-88C1-754C2D1D95A0}"/>
                      </a:ext>
                    </a:extLst>
                  </p:cNvPr>
                  <p:cNvCxnSpPr/>
                  <p:nvPr/>
                </p:nvCxnSpPr>
                <p:spPr>
                  <a:xfrm>
                    <a:off x="4604544" y="2563728"/>
                    <a:ext cx="324732" cy="251331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" name="文本框 65">
                  <a:extLst>
                    <a:ext uri="{FF2B5EF4-FFF2-40B4-BE49-F238E27FC236}">
                      <a16:creationId xmlns:a16="http://schemas.microsoft.com/office/drawing/2014/main" id="{2E6B9BAB-1245-594C-BCF1-9F3E3ADD31E1}"/>
                    </a:ext>
                  </a:extLst>
                </p:cNvPr>
                <p:cNvSpPr txBox="1"/>
                <p:nvPr/>
              </p:nvSpPr>
              <p:spPr>
                <a:xfrm>
                  <a:off x="3450563" y="3142946"/>
                  <a:ext cx="93210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dirty="0"/>
                    <a:t>F(x)</a:t>
                  </a:r>
                  <a:endParaRPr lang="zh-CN" altLang="en-US" sz="2000" dirty="0"/>
                </a:p>
              </p:txBody>
            </p:sp>
            <p:sp>
              <p:nvSpPr>
                <p:cNvPr id="7" name="文本框 66">
                  <a:extLst>
                    <a:ext uri="{FF2B5EF4-FFF2-40B4-BE49-F238E27FC236}">
                      <a16:creationId xmlns:a16="http://schemas.microsoft.com/office/drawing/2014/main" id="{1240397A-E151-B644-99F4-B34226BFDF0C}"/>
                    </a:ext>
                  </a:extLst>
                </p:cNvPr>
                <p:cNvSpPr txBox="1"/>
                <p:nvPr/>
              </p:nvSpPr>
              <p:spPr>
                <a:xfrm>
                  <a:off x="8289445" y="5143719"/>
                  <a:ext cx="55552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dirty="0"/>
                    <a:t>x</a:t>
                  </a:r>
                  <a:endParaRPr lang="zh-CN" altLang="en-US" sz="2000" dirty="0"/>
                </a:p>
              </p:txBody>
            </p:sp>
            <p:sp>
              <p:nvSpPr>
                <p:cNvPr id="8" name="文本框 67">
                  <a:extLst>
                    <a:ext uri="{FF2B5EF4-FFF2-40B4-BE49-F238E27FC236}">
                      <a16:creationId xmlns:a16="http://schemas.microsoft.com/office/drawing/2014/main" id="{DDDED3FB-D99E-8F43-92C6-D9EEC6943CD1}"/>
                    </a:ext>
                  </a:extLst>
                </p:cNvPr>
                <p:cNvSpPr txBox="1"/>
                <p:nvPr/>
              </p:nvSpPr>
              <p:spPr>
                <a:xfrm>
                  <a:off x="4631594" y="2715481"/>
                  <a:ext cx="373012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rgbClr val="FF0000"/>
                      </a:solidFill>
                    </a:rPr>
                    <a:t>Linear Regression</a:t>
                  </a:r>
                  <a:endParaRPr lang="zh-CN" altLang="en-US" sz="2400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21" name="椭圆 45">
                <a:extLst>
                  <a:ext uri="{FF2B5EF4-FFF2-40B4-BE49-F238E27FC236}">
                    <a16:creationId xmlns:a16="http://schemas.microsoft.com/office/drawing/2014/main" id="{C62531FB-8401-DC4C-900A-B7D4D7782167}"/>
                  </a:ext>
                </a:extLst>
              </p:cNvPr>
              <p:cNvSpPr/>
              <p:nvPr/>
            </p:nvSpPr>
            <p:spPr>
              <a:xfrm>
                <a:off x="3755294" y="3317493"/>
                <a:ext cx="140571" cy="148386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2" name="直接连接符 48">
                <a:extLst>
                  <a:ext uri="{FF2B5EF4-FFF2-40B4-BE49-F238E27FC236}">
                    <a16:creationId xmlns:a16="http://schemas.microsoft.com/office/drawing/2014/main" id="{93EA7D68-2F71-374E-9EBE-B35CB0142A53}"/>
                  </a:ext>
                </a:extLst>
              </p:cNvPr>
              <p:cNvCxnSpPr>
                <a:cxnSpLocks/>
                <a:stCxn id="21" idx="0"/>
              </p:cNvCxnSpPr>
              <p:nvPr/>
            </p:nvCxnSpPr>
            <p:spPr>
              <a:xfrm flipV="1">
                <a:off x="3825580" y="1492132"/>
                <a:ext cx="18078" cy="1825361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90315C3C-6136-BA43-86A3-15F4C6430A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62632" y="2241236"/>
              <a:ext cx="2481735" cy="490024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6805060A-3409-B844-88EC-F63AEB3B68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64709" y="2991765"/>
              <a:ext cx="3477582" cy="951591"/>
            </a:xfrm>
            <a:prstGeom prst="rect">
              <a:avLst/>
            </a:prstGeom>
          </p:spPr>
        </p:pic>
      </p:grp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618AE1AD-1417-2442-ABE2-CD3C3165EA97}"/>
              </a:ext>
            </a:extLst>
          </p:cNvPr>
          <p:cNvSpPr txBox="1">
            <a:spLocks/>
          </p:cNvSpPr>
          <p:nvPr/>
        </p:nvSpPr>
        <p:spPr bwMode="auto">
          <a:xfrm>
            <a:off x="237978" y="1072202"/>
            <a:ext cx="5597213" cy="1183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bg2"/>
              </a:buClr>
              <a:buSzPct val="9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336699"/>
              </a:buClr>
              <a:buSzPct val="75000"/>
              <a:buFont typeface="Webdings" pitchFamily="18" charset="2"/>
              <a:buChar char="4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hlink"/>
              </a:buClr>
              <a:buSzPct val="7500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dirty="0"/>
              <a:t>Local Approximation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dirty="0"/>
              <a:t>Explanation Logic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67751A7-080C-654A-8FE7-6190A01C5933}"/>
              </a:ext>
            </a:extLst>
          </p:cNvPr>
          <p:cNvGrpSpPr/>
          <p:nvPr/>
        </p:nvGrpSpPr>
        <p:grpSpPr>
          <a:xfrm>
            <a:off x="659921" y="5238312"/>
            <a:ext cx="7505581" cy="1112002"/>
            <a:chOff x="685327" y="5467782"/>
            <a:chExt cx="7505581" cy="111200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AC3C25C1-926E-3B45-A97B-07891B0152F1}"/>
                    </a:ext>
                  </a:extLst>
                </p:cNvPr>
                <p:cNvSpPr txBox="1"/>
                <p:nvPr/>
              </p:nvSpPr>
              <p:spPr>
                <a:xfrm>
                  <a:off x="685327" y="5849648"/>
                  <a:ext cx="7505581" cy="7301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a14:m>
                  <a:r>
                    <a:rPr lang="en-US" dirty="0"/>
                    <a:t>: (</a:t>
                  </a:r>
                  <a:r>
                    <a:rPr lang="en-US" i="1" dirty="0"/>
                    <a:t>duration, </a:t>
                  </a:r>
                  <a:r>
                    <a:rPr lang="en-US" i="1" dirty="0" err="1"/>
                    <a:t>proto_type</a:t>
                  </a:r>
                  <a:r>
                    <a:rPr lang="en-US" i="1" dirty="0"/>
                    <a:t>, service, flag, </a:t>
                  </a:r>
                  <a:r>
                    <a:rPr lang="en-US" i="1" dirty="0" err="1"/>
                    <a:t>src_byte</a:t>
                  </a:r>
                  <a:r>
                    <a:rPr lang="en-US" i="1" dirty="0"/>
                    <a:t>, </a:t>
                  </a:r>
                  <a:r>
                    <a:rPr lang="en-US" i="1" dirty="0" err="1"/>
                    <a:t>dst_byte</a:t>
                  </a:r>
                  <a:r>
                    <a:rPr lang="en-US" i="1" dirty="0"/>
                    <a:t>, </a:t>
                  </a:r>
                  <a:r>
                    <a:rPr lang="en-US" dirty="0"/>
                    <a:t>… )</a:t>
                  </a:r>
                </a:p>
                <a:p>
                  <a:r>
                    <a:rPr lang="en-US" b="1" i="1" dirty="0"/>
                    <a:t>FI</a:t>
                  </a:r>
                  <a:r>
                    <a:rPr lang="en-US" dirty="0"/>
                    <a:t>: (</a:t>
                  </a:r>
                  <a:r>
                    <a:rPr lang="en-US" i="1" dirty="0"/>
                    <a:t>97,        96,             99,       100, 95,         98,</a:t>
                  </a:r>
                  <a:r>
                    <a:rPr lang="en-US" dirty="0"/>
                    <a:t>           … )</a:t>
                  </a:r>
                </a:p>
              </p:txBody>
            </p:sp>
          </mc:Choice>
          <mc:Fallback xmlns="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AC3C25C1-926E-3B45-A97B-07891B0152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5327" y="5849648"/>
                  <a:ext cx="7505581" cy="730136"/>
                </a:xfrm>
                <a:prstGeom prst="rect">
                  <a:avLst/>
                </a:prstGeom>
                <a:blipFill>
                  <a:blip r:embed="rId5"/>
                  <a:stretch>
                    <a:fillRect l="-507" r="-169" b="-1206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2" name="文本框 67">
              <a:extLst>
                <a:ext uri="{FF2B5EF4-FFF2-40B4-BE49-F238E27FC236}">
                  <a16:creationId xmlns:a16="http://schemas.microsoft.com/office/drawing/2014/main" id="{A5BD26DF-3962-CD4D-A8C1-A2B611D56D2F}"/>
                </a:ext>
              </a:extLst>
            </p:cNvPr>
            <p:cNvSpPr txBox="1"/>
            <p:nvPr/>
          </p:nvSpPr>
          <p:spPr>
            <a:xfrm>
              <a:off x="2624896" y="5467782"/>
              <a:ext cx="35473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rgbClr val="FF0000"/>
                  </a:solidFill>
                </a:rPr>
                <a:t>Feature Importance</a:t>
              </a:r>
              <a:endParaRPr lang="zh-CN" altLang="en-US" sz="24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592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8.2"/>
</p:tagLst>
</file>

<file path=ppt/theme/theme1.xml><?xml version="1.0" encoding="utf-8"?>
<a:theme xmlns:a="http://schemas.openxmlformats.org/drawingml/2006/main" name="2_os-8">
  <a:themeElements>
    <a:clrScheme name="2_os-8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2_os-8">
      <a:majorFont>
        <a:latin typeface="Arial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charset="-128"/>
          </a:defRPr>
        </a:defPPr>
      </a:lstStyle>
    </a:lnDef>
  </a:objectDefaults>
  <a:extraClrSchemeLst>
    <a:extraClrScheme>
      <a:clrScheme name="2_os-8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os-8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os-8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os-8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os-8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os-8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s-8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s-8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os-8">
  <a:themeElements>
    <a:clrScheme name="3_os-8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3_os-8">
      <a:majorFont>
        <a:latin typeface="Arial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charset="-128"/>
          </a:defRPr>
        </a:defPPr>
      </a:lstStyle>
    </a:lnDef>
  </a:objectDefaults>
  <a:extraClrSchemeLst>
    <a:extraClrScheme>
      <a:clrScheme name="3_os-8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os-8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os-8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os-8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os-8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os-8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s-8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s-8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s-8">
  <a:themeElements>
    <a:clrScheme name="os-8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os-8">
      <a:majorFont>
        <a:latin typeface="Arial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charset="-128"/>
          </a:defRPr>
        </a:defPPr>
      </a:lstStyle>
    </a:lnDef>
  </a:objectDefaults>
  <a:extraClrSchemeLst>
    <a:extraClrScheme>
      <a:clrScheme name="os-8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-8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-8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-8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-8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-8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-8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-8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os-8">
  <a:themeElements>
    <a:clrScheme name="4_os-8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4_os-8">
      <a:majorFont>
        <a:latin typeface="Arial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charset="-128"/>
          </a:defRPr>
        </a:defPPr>
      </a:lstStyle>
    </a:spDef>
    <a:lnDef>
      <a:spPr bwMode="auto"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4_os-8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os-8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os-8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os-8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os-8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os-8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os-8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os-8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OS8</Template>
  <TotalTime>52027</TotalTime>
  <Words>506</Words>
  <Application>Microsoft Macintosh PowerPoint</Application>
  <PresentationFormat>On-screen Show (4:3)</PresentationFormat>
  <Paragraphs>134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Arial</vt:lpstr>
      <vt:lpstr>Cambria Math</vt:lpstr>
      <vt:lpstr>Garamond</vt:lpstr>
      <vt:lpstr>Helvetica</vt:lpstr>
      <vt:lpstr>Monotype Sorts</vt:lpstr>
      <vt:lpstr>Times New Roman</vt:lpstr>
      <vt:lpstr>Verdana</vt:lpstr>
      <vt:lpstr>Webdings</vt:lpstr>
      <vt:lpstr>Wingdings</vt:lpstr>
      <vt:lpstr>2_os-8</vt:lpstr>
      <vt:lpstr>3_os-8</vt:lpstr>
      <vt:lpstr>os-8</vt:lpstr>
      <vt:lpstr>4_os-8</vt:lpstr>
      <vt:lpstr>Enabling Dynamic Network Access Control with Anomaly-based IDS and SDN</vt:lpstr>
      <vt:lpstr>Outline</vt:lpstr>
      <vt:lpstr>Network Access Control with SDN</vt:lpstr>
      <vt:lpstr>Existing Anomaly-based IDS</vt:lpstr>
      <vt:lpstr>Machine Learning Model Explanation</vt:lpstr>
      <vt:lpstr>Explanation Mechanisms</vt:lpstr>
      <vt:lpstr>Local &amp; Blackbox Explanation</vt:lpstr>
      <vt:lpstr>Approach Overview</vt:lpstr>
      <vt:lpstr>AIDS Outcome Explanation</vt:lpstr>
      <vt:lpstr>Access Control Policy Generation</vt:lpstr>
      <vt:lpstr>Case Study: AIDS</vt:lpstr>
      <vt:lpstr>Case Study: Outcome Explanation</vt:lpstr>
      <vt:lpstr>Case Study: Policy Generation</vt:lpstr>
      <vt:lpstr>Conclusion and Future Work</vt:lpstr>
      <vt:lpstr>Q &amp; A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1.01</dc:title>
  <dc:creator>Lucent End User</dc:creator>
  <cp:lastModifiedBy>Hongda Li</cp:lastModifiedBy>
  <cp:revision>9675</cp:revision>
  <cp:lastPrinted>2015-04-02T05:48:51Z</cp:lastPrinted>
  <dcterms:created xsi:type="dcterms:W3CDTF">2009-08-21T15:45:49Z</dcterms:created>
  <dcterms:modified xsi:type="dcterms:W3CDTF">2019-04-08T21:38:52Z</dcterms:modified>
</cp:coreProperties>
</file>